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32"/>
  </p:notesMasterIdLst>
  <p:handoutMasterIdLst>
    <p:handoutMasterId r:id="rId33"/>
  </p:handoutMasterIdLst>
  <p:sldIdLst>
    <p:sldId id="290" r:id="rId5"/>
    <p:sldId id="330" r:id="rId6"/>
    <p:sldId id="297" r:id="rId7"/>
    <p:sldId id="273" r:id="rId8"/>
    <p:sldId id="313" r:id="rId9"/>
    <p:sldId id="317" r:id="rId10"/>
    <p:sldId id="298" r:id="rId11"/>
    <p:sldId id="300" r:id="rId12"/>
    <p:sldId id="299" r:id="rId13"/>
    <p:sldId id="318" r:id="rId14"/>
    <p:sldId id="306" r:id="rId15"/>
    <p:sldId id="320" r:id="rId16"/>
    <p:sldId id="325" r:id="rId17"/>
    <p:sldId id="324" r:id="rId18"/>
    <p:sldId id="323" r:id="rId19"/>
    <p:sldId id="307" r:id="rId20"/>
    <p:sldId id="326" r:id="rId21"/>
    <p:sldId id="308" r:id="rId22"/>
    <p:sldId id="316" r:id="rId23"/>
    <p:sldId id="304" r:id="rId24"/>
    <p:sldId id="301" r:id="rId25"/>
    <p:sldId id="303" r:id="rId26"/>
    <p:sldId id="327" r:id="rId27"/>
    <p:sldId id="310" r:id="rId28"/>
    <p:sldId id="328" r:id="rId29"/>
    <p:sldId id="331" r:id="rId30"/>
    <p:sldId id="289"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946" autoAdjust="0"/>
  </p:normalViewPr>
  <p:slideViewPr>
    <p:cSldViewPr snapToGrid="0">
      <p:cViewPr varScale="1">
        <p:scale>
          <a:sx n="70" d="100"/>
          <a:sy n="70" d="100"/>
        </p:scale>
        <p:origin x="1166" y="48"/>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10/7/2021</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10/7/2021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witter.com/hashtag/Reddit?src=hashtag_click"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witter.com/hashtag/Wikipedia?src=hashtag_clic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Ayrıca, dosya paylaşımı konusunda, ağ ne kadar kalabalıklaşıyorsa o kadar hızlanıyordur. Bunun sebebi, bir dosyayı parça parça birden fazla kişiden aynı anda indirebilmenize olanak sağlamasıdır.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15</a:t>
            </a:fld>
            <a:endParaRPr lang="en-US" noProof="0" dirty="0"/>
          </a:p>
        </p:txBody>
      </p:sp>
    </p:spTree>
    <p:extLst>
      <p:ext uri="{BB962C8B-B14F-4D97-AF65-F5344CB8AC3E}">
        <p14:creationId xmlns:p14="http://schemas.microsoft.com/office/powerpoint/2010/main" val="311028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Birbirini tanımayan binlerce kişi nasıl işbirliği yapabilir? </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16</a:t>
            </a:fld>
            <a:endParaRPr lang="en-US" noProof="0" dirty="0"/>
          </a:p>
        </p:txBody>
      </p:sp>
    </p:spTree>
    <p:extLst>
      <p:ext uri="{BB962C8B-B14F-4D97-AF65-F5344CB8AC3E}">
        <p14:creationId xmlns:p14="http://schemas.microsoft.com/office/powerpoint/2010/main" val="46643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17</a:t>
            </a:fld>
            <a:endParaRPr lang="en-US" noProof="0" dirty="0"/>
          </a:p>
        </p:txBody>
      </p:sp>
    </p:spTree>
    <p:extLst>
      <p:ext uri="{BB962C8B-B14F-4D97-AF65-F5344CB8AC3E}">
        <p14:creationId xmlns:p14="http://schemas.microsoft.com/office/powerpoint/2010/main" val="100179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 Yaklaşık her 10 dakikada yeni blok doğrulansa da işlemin tam olarak onaylanması için fazladan altı blok süresi kadar beklemek gerekiyor. Buna "</a:t>
            </a:r>
            <a:r>
              <a:rPr lang="tr-TR" sz="1200" b="0" i="0" kern="1200" dirty="0" err="1">
                <a:solidFill>
                  <a:schemeClr val="tx1"/>
                </a:solidFill>
                <a:effectLst/>
                <a:latin typeface="+mn-lt"/>
                <a:ea typeface="+mn-ea"/>
                <a:cs typeface="+mn-cs"/>
              </a:rPr>
              <a:t>finality</a:t>
            </a:r>
            <a:r>
              <a:rPr lang="tr-TR" sz="1200" b="0" i="0" kern="1200" dirty="0">
                <a:solidFill>
                  <a:schemeClr val="tx1"/>
                </a:solidFill>
                <a:effectLst/>
                <a:latin typeface="+mn-lt"/>
                <a:ea typeface="+mn-ea"/>
                <a:cs typeface="+mn-cs"/>
              </a:rPr>
              <a:t> (kesinlik)" deniyor.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18</a:t>
            </a:fld>
            <a:endParaRPr lang="en-US" noProof="0" dirty="0"/>
          </a:p>
        </p:txBody>
      </p:sp>
    </p:spTree>
    <p:extLst>
      <p:ext uri="{BB962C8B-B14F-4D97-AF65-F5344CB8AC3E}">
        <p14:creationId xmlns:p14="http://schemas.microsoft.com/office/powerpoint/2010/main" val="28968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tr-TR" sz="1200" dirty="0"/>
              <a:t>Hiçbir işlem daha önce hazırlanıp yayınlanmış bir sayfada değişiklik yapmıyor, yeni para transferleri vs. hep yeni sayfalara ekleniyor.</a:t>
            </a:r>
          </a:p>
          <a:p>
            <a:pPr marL="285750" indent="-285750">
              <a:buFont typeface="Arial" panose="020B0604020202020204" pitchFamily="34" charset="0"/>
              <a:buChar char="•"/>
            </a:pPr>
            <a:r>
              <a:rPr lang="tr-TR" sz="1200" dirty="0"/>
              <a:t>Veri tabanı geçmişin tüm bilgisini içeriyor. </a:t>
            </a:r>
          </a:p>
          <a:p>
            <a:endParaRPr lang="tr-TR" dirty="0"/>
          </a:p>
          <a:p>
            <a:endParaRPr lang="tr-TR" dirty="0"/>
          </a:p>
          <a:p>
            <a:r>
              <a:rPr lang="tr-TR" dirty="0"/>
              <a:t>https://www.ibm.com/tr-tr/topics/what-is-blockchain</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19</a:t>
            </a:fld>
            <a:endParaRPr lang="en-US" noProof="0" dirty="0"/>
          </a:p>
        </p:txBody>
      </p:sp>
    </p:spTree>
    <p:extLst>
      <p:ext uri="{BB962C8B-B14F-4D97-AF65-F5344CB8AC3E}">
        <p14:creationId xmlns:p14="http://schemas.microsoft.com/office/powerpoint/2010/main" val="2579780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tr-TR" dirty="0" err="1"/>
              <a:t>Blokzinciri</a:t>
            </a:r>
            <a:r>
              <a:rPr lang="tr-TR" dirty="0"/>
              <a:t> sayesinde insanlar artık ürün veya hizmet transferi işlemlerinde güvenlik ve doğrulamayı sağlaması için üçüncü taraf bir aracıya ihtiyaç duymamaktadır. </a:t>
            </a:r>
            <a:r>
              <a:rPr lang="tr-TR" dirty="0" err="1"/>
              <a:t>Blokzinciri</a:t>
            </a:r>
            <a:r>
              <a:rPr lang="tr-TR" dirty="0"/>
              <a:t> ile oluşturulan “güven protokolü” güvenilir, şeffaf ve hesap verebilir bir ortam sunmaktadır. </a:t>
            </a:r>
            <a:r>
              <a:rPr lang="tr-TR" dirty="0" err="1"/>
              <a:t>Blokzinciri</a:t>
            </a:r>
            <a:r>
              <a:rPr lang="tr-TR" dirty="0"/>
              <a:t>, kullanıcılar için merkezi olmayan dağıtık veri yapıları sayesinde güvenliğin temeli oluşturmaktadır.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Gizlilik modeli isimleri ve hesapları şifreli anahtar çiftleriyle değiştirerek kurulmuş durumda. Bu anahtar çiftleri, kullanıcıların birbirleriyle dijital imzalar ile ağ üzerinden güvenli şekilde iş yapabilmek için kullandıkları araçlar.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Herkes hem kendi işleminin durumunu hem de </a:t>
            </a:r>
            <a:r>
              <a:rPr lang="tr-TR" dirty="0" err="1"/>
              <a:t>blokzincirindeki</a:t>
            </a:r>
            <a:r>
              <a:rPr lang="tr-TR" dirty="0"/>
              <a:t> tüm işlemlerin ayrıntılarını görebilir, bu şekilde şeffaflık sağlanmış olur</a:t>
            </a:r>
            <a:endParaRPr lang="tr-TR" sz="1600" dirty="0"/>
          </a:p>
          <a:p>
            <a:endParaRPr lang="tr-TR" dirty="0"/>
          </a:p>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21</a:t>
            </a:fld>
            <a:endParaRPr lang="en-US" noProof="0" dirty="0"/>
          </a:p>
        </p:txBody>
      </p:sp>
    </p:spTree>
    <p:extLst>
      <p:ext uri="{BB962C8B-B14F-4D97-AF65-F5344CB8AC3E}">
        <p14:creationId xmlns:p14="http://schemas.microsoft.com/office/powerpoint/2010/main" val="283842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22</a:t>
            </a:fld>
            <a:endParaRPr lang="en-US" noProof="0" dirty="0"/>
          </a:p>
        </p:txBody>
      </p:sp>
    </p:spTree>
    <p:extLst>
      <p:ext uri="{BB962C8B-B14F-4D97-AF65-F5344CB8AC3E}">
        <p14:creationId xmlns:p14="http://schemas.microsoft.com/office/powerpoint/2010/main" val="1339530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https://twitter.com/deniz_zgur/status/1107351825576005632</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24</a:t>
            </a:fld>
            <a:endParaRPr lang="en-US" noProof="0" dirty="0"/>
          </a:p>
        </p:txBody>
      </p:sp>
    </p:spTree>
    <p:extLst>
      <p:ext uri="{BB962C8B-B14F-4D97-AF65-F5344CB8AC3E}">
        <p14:creationId xmlns:p14="http://schemas.microsoft.com/office/powerpoint/2010/main" val="2904711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https://twitter.com/deniz_zgur/status/1107351825576005632</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25</a:t>
            </a:fld>
            <a:endParaRPr lang="en-US" noProof="0" dirty="0"/>
          </a:p>
        </p:txBody>
      </p:sp>
    </p:spTree>
    <p:extLst>
      <p:ext uri="{BB962C8B-B14F-4D97-AF65-F5344CB8AC3E}">
        <p14:creationId xmlns:p14="http://schemas.microsoft.com/office/powerpoint/2010/main" val="2185187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https://twitter.com/deniz_zgur/status/1130430456661532672</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Dogecoin</a:t>
            </a:r>
            <a:r>
              <a:rPr lang="tr-TR" dirty="0"/>
              <a:t> projesine mâl olan ve topluluk eylemlerinde öne çıkan bir düşünce vardı. Onlara göre kripto paralar spekülatif yatırım araçları olmanın ötesinde kullanılmak ve fayda üretmek içindi. </a:t>
            </a:r>
            <a:r>
              <a:rPr lang="tr-TR" dirty="0" err="1"/>
              <a:t>Coinler</a:t>
            </a:r>
            <a:r>
              <a:rPr lang="tr-TR" dirty="0"/>
              <a:t> değerlerini piyasadan değil topluluktan alırlardı ve </a:t>
            </a:r>
            <a:r>
              <a:rPr lang="tr-TR" dirty="0" err="1"/>
              <a:t>Doge</a:t>
            </a:r>
            <a:r>
              <a:rPr lang="tr-TR" dirty="0"/>
              <a:t> bunun kanıtıydı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r>
              <a:rPr lang="tr-TR" sz="1200" b="0" i="0" kern="1200" dirty="0">
                <a:solidFill>
                  <a:schemeClr val="tx1"/>
                </a:solidFill>
                <a:effectLst/>
                <a:latin typeface="+mn-lt"/>
                <a:ea typeface="+mn-ea"/>
                <a:cs typeface="+mn-cs"/>
              </a:rPr>
              <a:t>33 bin üyesi ile </a:t>
            </a:r>
            <a:r>
              <a:rPr lang="tr-TR" sz="1200" b="0" i="0" u="none" strike="noStrike" kern="1200" dirty="0">
                <a:solidFill>
                  <a:schemeClr val="tx1"/>
                </a:solidFill>
                <a:effectLst/>
                <a:latin typeface="+mn-lt"/>
                <a:ea typeface="+mn-ea"/>
                <a:cs typeface="+mn-cs"/>
                <a:hlinkClick r:id="rId3"/>
              </a:rPr>
              <a:t>#</a:t>
            </a:r>
            <a:r>
              <a:rPr lang="tr-TR" sz="1200" b="0" i="0" u="none" strike="noStrike" kern="1200" dirty="0" err="1">
                <a:solidFill>
                  <a:schemeClr val="tx1"/>
                </a:solidFill>
                <a:effectLst/>
                <a:latin typeface="+mn-lt"/>
                <a:ea typeface="+mn-ea"/>
                <a:cs typeface="+mn-cs"/>
                <a:hlinkClick r:id="rId3"/>
              </a:rPr>
              <a:t>Reddit</a:t>
            </a:r>
            <a:r>
              <a:rPr lang="tr-TR" sz="1200" b="0" i="0" kern="1200" dirty="0" err="1">
                <a:solidFill>
                  <a:schemeClr val="tx1"/>
                </a:solidFill>
                <a:effectLst/>
                <a:latin typeface="+mn-lt"/>
                <a:ea typeface="+mn-ea"/>
                <a:cs typeface="+mn-cs"/>
              </a:rPr>
              <a:t>'te</a:t>
            </a:r>
            <a:r>
              <a:rPr lang="tr-TR" sz="1200" b="0" i="0" kern="1200" dirty="0">
                <a:solidFill>
                  <a:schemeClr val="tx1"/>
                </a:solidFill>
                <a:effectLst/>
                <a:latin typeface="+mn-lt"/>
                <a:ea typeface="+mn-ea"/>
                <a:cs typeface="+mn-cs"/>
              </a:rPr>
              <a:t> durmaksızın iletişimdeki topluluk öyle örgütlenmişti ki kısa zaman sonra evsizler için iki başarılı sosyal yardım projesine imza atarak </a:t>
            </a:r>
            <a:r>
              <a:rPr lang="tr-TR" sz="1200" b="0" i="0" kern="1200" dirty="0" err="1">
                <a:solidFill>
                  <a:schemeClr val="tx1"/>
                </a:solidFill>
                <a:effectLst/>
                <a:latin typeface="+mn-lt"/>
                <a:ea typeface="+mn-ea"/>
                <a:cs typeface="+mn-cs"/>
              </a:rPr>
              <a:t>Doge'a</a:t>
            </a:r>
            <a:r>
              <a:rPr lang="tr-TR" sz="1200" b="0" i="0" kern="1200" dirty="0">
                <a:solidFill>
                  <a:schemeClr val="tx1"/>
                </a:solidFill>
                <a:effectLst/>
                <a:latin typeface="+mn-lt"/>
                <a:ea typeface="+mn-ea"/>
                <a:cs typeface="+mn-cs"/>
              </a:rPr>
              <a:t> olan sempatiyi arttırdılar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26</a:t>
            </a:fld>
            <a:endParaRPr lang="en-US" noProof="0" dirty="0"/>
          </a:p>
        </p:txBody>
      </p:sp>
    </p:spTree>
    <p:extLst>
      <p:ext uri="{BB962C8B-B14F-4D97-AF65-F5344CB8AC3E}">
        <p14:creationId xmlns:p14="http://schemas.microsoft.com/office/powerpoint/2010/main" val="328663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27</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6</a:t>
            </a:fld>
            <a:endParaRPr lang="en-US" noProof="0" dirty="0"/>
          </a:p>
        </p:txBody>
      </p:sp>
    </p:spTree>
    <p:extLst>
      <p:ext uri="{BB962C8B-B14F-4D97-AF65-F5344CB8AC3E}">
        <p14:creationId xmlns:p14="http://schemas.microsoft.com/office/powerpoint/2010/main" val="224171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Blockchain</a:t>
            </a:r>
            <a:r>
              <a:rPr lang="tr-TR" sz="1200" b="0" i="0" kern="1200" dirty="0">
                <a:solidFill>
                  <a:schemeClr val="tx1"/>
                </a:solidFill>
                <a:effectLst/>
                <a:latin typeface="+mn-lt"/>
                <a:ea typeface="+mn-ea"/>
                <a:cs typeface="+mn-cs"/>
              </a:rPr>
              <a:t>, global olarak paylaşılan, </a:t>
            </a:r>
            <a:r>
              <a:rPr lang="tr-TR" sz="1200" b="0" i="0" kern="1200" dirty="0" err="1">
                <a:solidFill>
                  <a:schemeClr val="tx1"/>
                </a:solidFill>
                <a:effectLst/>
                <a:latin typeface="+mn-lt"/>
                <a:ea typeface="+mn-ea"/>
                <a:cs typeface="+mn-cs"/>
              </a:rPr>
              <a:t>işlemsel</a:t>
            </a:r>
            <a:r>
              <a:rPr lang="tr-TR" sz="1200" b="0" i="0" kern="1200" dirty="0">
                <a:solidFill>
                  <a:schemeClr val="tx1"/>
                </a:solidFill>
                <a:effectLst/>
                <a:latin typeface="+mn-lt"/>
                <a:ea typeface="+mn-ea"/>
                <a:cs typeface="+mn-cs"/>
              </a:rPr>
              <a:t> bir </a:t>
            </a:r>
            <a:r>
              <a:rPr lang="tr-TR" sz="1200" b="0" i="0" kern="1200" dirty="0" err="1">
                <a:solidFill>
                  <a:schemeClr val="tx1"/>
                </a:solidFill>
                <a:effectLst/>
                <a:latin typeface="+mn-lt"/>
                <a:ea typeface="+mn-ea"/>
                <a:cs typeface="+mn-cs"/>
              </a:rPr>
              <a:t>veritabanıdır</a:t>
            </a:r>
            <a:r>
              <a:rPr lang="tr-TR" sz="1200" b="0" i="0" kern="1200" dirty="0">
                <a:solidFill>
                  <a:schemeClr val="tx1"/>
                </a:solidFill>
                <a:effectLst/>
                <a:latin typeface="+mn-lt"/>
                <a:ea typeface="+mn-ea"/>
                <a:cs typeface="+mn-cs"/>
              </a:rPr>
              <a:t>. Bu, herkesin sadece ağa katılarak </a:t>
            </a:r>
            <a:r>
              <a:rPr lang="tr-TR" sz="1200" b="0" i="0" kern="1200" dirty="0" err="1">
                <a:solidFill>
                  <a:schemeClr val="tx1"/>
                </a:solidFill>
                <a:effectLst/>
                <a:latin typeface="+mn-lt"/>
                <a:ea typeface="+mn-ea"/>
                <a:cs typeface="+mn-cs"/>
              </a:rPr>
              <a:t>veritabanındaki</a:t>
            </a:r>
            <a:r>
              <a:rPr lang="tr-TR" sz="1200" b="0" i="0" kern="1200" dirty="0">
                <a:solidFill>
                  <a:schemeClr val="tx1"/>
                </a:solidFill>
                <a:effectLst/>
                <a:latin typeface="+mn-lt"/>
                <a:ea typeface="+mn-ea"/>
                <a:cs typeface="+mn-cs"/>
              </a:rPr>
              <a:t> hareketlilikleri görebileceği anlamına gelir.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7</a:t>
            </a:fld>
            <a:endParaRPr lang="en-US" noProof="0" dirty="0"/>
          </a:p>
        </p:txBody>
      </p:sp>
    </p:spTree>
    <p:extLst>
      <p:ext uri="{BB962C8B-B14F-4D97-AF65-F5344CB8AC3E}">
        <p14:creationId xmlns:p14="http://schemas.microsoft.com/office/powerpoint/2010/main" val="83310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err="1">
                <a:solidFill>
                  <a:schemeClr val="tx1"/>
                </a:solidFill>
                <a:effectLst/>
                <a:latin typeface="+mn-lt"/>
                <a:ea typeface="+mn-ea"/>
                <a:cs typeface="+mn-cs"/>
              </a:rPr>
              <a:t>Bitcoin'de</a:t>
            </a:r>
            <a:r>
              <a:rPr lang="tr-TR" sz="1200" b="0" i="0" kern="1200" dirty="0">
                <a:solidFill>
                  <a:schemeClr val="tx1"/>
                </a:solidFill>
                <a:effectLst/>
                <a:latin typeface="+mn-lt"/>
                <a:ea typeface="+mn-ea"/>
                <a:cs typeface="+mn-cs"/>
              </a:rPr>
              <a:t> çifte harcama koruması, </a:t>
            </a:r>
            <a:r>
              <a:rPr lang="tr-TR" sz="1200" b="0" i="0" kern="1200" dirty="0" err="1">
                <a:solidFill>
                  <a:schemeClr val="tx1"/>
                </a:solidFill>
                <a:effectLst/>
                <a:latin typeface="+mn-lt"/>
                <a:ea typeface="+mn-ea"/>
                <a:cs typeface="+mn-cs"/>
              </a:rPr>
              <a:t>Hashcash</a:t>
            </a:r>
            <a:r>
              <a:rPr lang="tr-TR" sz="1200" b="0" i="0" kern="1200" dirty="0">
                <a:solidFill>
                  <a:schemeClr val="tx1"/>
                </a:solidFill>
                <a:effectLst/>
                <a:latin typeface="+mn-lt"/>
                <a:ea typeface="+mn-ea"/>
                <a:cs typeface="+mn-cs"/>
              </a:rPr>
              <a:t> iş ispatı algoritması dayanmakta ancak Yeniden Kullanılabilir İş İspatı (</a:t>
            </a:r>
            <a:r>
              <a:rPr lang="tr-TR" sz="1200" b="0" i="0" kern="1200" dirty="0" err="1">
                <a:solidFill>
                  <a:schemeClr val="tx1"/>
                </a:solidFill>
                <a:effectLst/>
                <a:latin typeface="+mn-lt"/>
                <a:ea typeface="+mn-ea"/>
                <a:cs typeface="+mn-cs"/>
              </a:rPr>
              <a:t>RPoW</a:t>
            </a:r>
            <a:r>
              <a:rPr lang="tr-TR" sz="1200" b="0" i="0" kern="1200" dirty="0">
                <a:solidFill>
                  <a:schemeClr val="tx1"/>
                </a:solidFill>
                <a:effectLst/>
                <a:latin typeface="+mn-lt"/>
                <a:ea typeface="+mn-ea"/>
                <a:cs typeface="+mn-cs"/>
              </a:rPr>
              <a:t>) gibi donanım tabanlı hesaplama işlevi kullanmak yerine, </a:t>
            </a:r>
            <a:r>
              <a:rPr lang="tr-TR" sz="1200" b="0" i="0" kern="1200" dirty="0" err="1">
                <a:solidFill>
                  <a:schemeClr val="tx1"/>
                </a:solidFill>
                <a:effectLst/>
                <a:latin typeface="+mn-lt"/>
                <a:ea typeface="+mn-ea"/>
                <a:cs typeface="+mn-cs"/>
              </a:rPr>
              <a:t>Bitcoin’de</a:t>
            </a:r>
            <a:r>
              <a:rPr lang="tr-TR" sz="1200" b="0" i="0" kern="1200" dirty="0">
                <a:solidFill>
                  <a:schemeClr val="tx1"/>
                </a:solidFill>
                <a:effectLst/>
                <a:latin typeface="+mn-lt"/>
                <a:ea typeface="+mn-ea"/>
                <a:cs typeface="+mn-cs"/>
              </a:rPr>
              <a:t> çifte harcama koruması, işlemleri takip eden ve doğrulayan, eşler arası dağıtık bir protokol tarafından sağlandı. Kısacası, </a:t>
            </a:r>
            <a:r>
              <a:rPr lang="tr-TR" sz="1200" b="0" i="0" kern="1200" dirty="0" err="1">
                <a:solidFill>
                  <a:schemeClr val="tx1"/>
                </a:solidFill>
                <a:effectLst/>
                <a:latin typeface="+mn-lt"/>
                <a:ea typeface="+mn-ea"/>
                <a:cs typeface="+mn-cs"/>
              </a:rPr>
              <a:t>Bitcoinler</a:t>
            </a:r>
            <a:r>
              <a:rPr lang="tr-TR" sz="1200" b="0" i="0" kern="1200" dirty="0">
                <a:solidFill>
                  <a:schemeClr val="tx1"/>
                </a:solidFill>
                <a:effectLst/>
                <a:latin typeface="+mn-lt"/>
                <a:ea typeface="+mn-ea"/>
                <a:cs typeface="+mn-cs"/>
              </a:rPr>
              <a:t> bireysel madenciler tarafından iş ispatı mekanizması kullanılarak ödül için “kazılır” ve daha sonra ağdaki merkezi olmayan bilgisayarlar tarafından doğrulanır. </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9</a:t>
            </a:fld>
            <a:endParaRPr lang="en-US" noProof="0" dirty="0"/>
          </a:p>
        </p:txBody>
      </p:sp>
    </p:spTree>
    <p:extLst>
      <p:ext uri="{BB962C8B-B14F-4D97-AF65-F5344CB8AC3E}">
        <p14:creationId xmlns:p14="http://schemas.microsoft.com/office/powerpoint/2010/main" val="245151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https://blokzincir.bilgem.tubitak.gov.tr/blok-zincir.html</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10</a:t>
            </a:fld>
            <a:endParaRPr lang="en-US" noProof="0" dirty="0"/>
          </a:p>
        </p:txBody>
      </p:sp>
    </p:spTree>
    <p:extLst>
      <p:ext uri="{BB962C8B-B14F-4D97-AF65-F5344CB8AC3E}">
        <p14:creationId xmlns:p14="http://schemas.microsoft.com/office/powerpoint/2010/main" val="21125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https://bkm.com.tr/wp-content/uploads/2015/06/5_soruda_blokzinciri.pdf</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11</a:t>
            </a:fld>
            <a:endParaRPr lang="en-US" noProof="0" dirty="0"/>
          </a:p>
        </p:txBody>
      </p:sp>
    </p:spTree>
    <p:extLst>
      <p:ext uri="{BB962C8B-B14F-4D97-AF65-F5344CB8AC3E}">
        <p14:creationId xmlns:p14="http://schemas.microsoft.com/office/powerpoint/2010/main" val="402478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Kitapta, denizyıldızı merkezi olmayan “örgütleri” temsil ederken, örümcek merkezi yapılar için kullanılan bir metafordur </a:t>
            </a:r>
          </a:p>
          <a:p>
            <a:r>
              <a:rPr lang="tr-TR" sz="1200" b="0" i="0" kern="1200" dirty="0">
                <a:solidFill>
                  <a:schemeClr val="tx1"/>
                </a:solidFill>
                <a:effectLst/>
                <a:latin typeface="+mn-lt"/>
                <a:ea typeface="+mn-ea"/>
                <a:cs typeface="+mn-cs"/>
              </a:rPr>
              <a:t>1- </a:t>
            </a:r>
            <a:r>
              <a:rPr lang="tr-TR" dirty="0"/>
              <a:t>Kitapta 1600'lerde gerçekleşen İspanyol-</a:t>
            </a:r>
            <a:r>
              <a:rPr lang="tr-TR" dirty="0" err="1"/>
              <a:t>Apaçi</a:t>
            </a:r>
            <a:r>
              <a:rPr lang="tr-TR" dirty="0"/>
              <a:t> saldırıları ele alınmıştır. </a:t>
            </a:r>
            <a:r>
              <a:rPr lang="tr-TR" dirty="0" err="1"/>
              <a:t>Apaçi</a:t>
            </a:r>
            <a:r>
              <a:rPr lang="tr-TR" dirty="0"/>
              <a:t> kolonileri farklı noktalara yayılarak İspanyol saldırılarına karşı koymayı başarmıştır</a:t>
            </a:r>
          </a:p>
          <a:p>
            <a:r>
              <a:rPr lang="tr-TR" sz="1200" b="0" i="0" kern="1200" dirty="0">
                <a:solidFill>
                  <a:schemeClr val="tx1"/>
                </a:solidFill>
                <a:effectLst/>
                <a:latin typeface="+mn-lt"/>
                <a:ea typeface="+mn-ea"/>
                <a:cs typeface="+mn-cs"/>
              </a:rPr>
              <a:t>2- </a:t>
            </a:r>
            <a:r>
              <a:rPr lang="tr-TR" dirty="0"/>
              <a:t>: Arizona çölündeki yerli bir kabilenin gerçek gücünü anlamak ilk bakışta kolay olmayabilir. Merkezi yapılanmalar bu kabileleri anlamak için bambaşka araç ve yöntemlere ihtiyaç duyarlar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kern="1200" dirty="0">
                <a:solidFill>
                  <a:schemeClr val="tx1"/>
                </a:solidFill>
                <a:effectLst/>
                <a:latin typeface="+mn-lt"/>
                <a:ea typeface="+mn-ea"/>
                <a:cs typeface="+mn-cs"/>
              </a:rPr>
              <a:t>3- </a:t>
            </a:r>
            <a:r>
              <a:rPr lang="tr-TR" dirty="0" err="1"/>
              <a:t>Merkeziyetsiz</a:t>
            </a:r>
            <a:r>
              <a:rPr lang="tr-TR" dirty="0"/>
              <a:t> örgütlenme her zaman iyi sonuç vermez. Ancak durumlara daha hızlı cevap verebildikleri bir gerçek. Çünkü her üye bilgiye ve onu doğrudan kullanma yeteneğine sahiptir. </a:t>
            </a:r>
          </a:p>
          <a:p>
            <a:r>
              <a:rPr lang="tr-TR" sz="1200" b="0" i="0" kern="1200" dirty="0">
                <a:solidFill>
                  <a:schemeClr val="tx1"/>
                </a:solidFill>
                <a:effectLst/>
                <a:latin typeface="+mn-lt"/>
                <a:ea typeface="+mn-ea"/>
                <a:cs typeface="+mn-cs"/>
              </a:rPr>
              <a:t>4- </a:t>
            </a:r>
            <a:r>
              <a:rPr lang="tr-TR" dirty="0" err="1"/>
              <a:t>Apaçiler</a:t>
            </a:r>
            <a:r>
              <a:rPr lang="tr-TR" dirty="0"/>
              <a:t> Avrupalı istilacılarla nasıl başa çıkılacağı konusunda önceden plan yapamadılar - ve yapamadılar - ancak İspanyollar ortaya çıktıktan sonra </a:t>
            </a:r>
            <a:r>
              <a:rPr lang="tr-TR" dirty="0" err="1"/>
              <a:t>Apaçi</a:t>
            </a:r>
            <a:r>
              <a:rPr lang="tr-TR" dirty="0"/>
              <a:t> toplumu yerleşik ve toplu hayatı </a:t>
            </a:r>
            <a:r>
              <a:rPr lang="tr-TR" dirty="0" err="1"/>
              <a:t>terkedip</a:t>
            </a:r>
            <a:r>
              <a:rPr lang="tr-TR" dirty="0"/>
              <a:t> göçebe yaşama geçiş yaptılar.</a:t>
            </a:r>
          </a:p>
          <a:p>
            <a:r>
              <a:rPr lang="tr-TR" sz="1200" b="0" i="0" kern="1200" dirty="0">
                <a:solidFill>
                  <a:schemeClr val="tx1"/>
                </a:solidFill>
                <a:effectLst/>
                <a:latin typeface="+mn-lt"/>
                <a:ea typeface="+mn-ea"/>
                <a:cs typeface="+mn-cs"/>
              </a:rPr>
              <a:t>5-</a:t>
            </a:r>
            <a:r>
              <a:rPr lang="tr-TR" dirty="0"/>
              <a:t>Kitapta, kayıt ve müzik endüstrisindeki lider şirketlerin bir yüzyıl boyunca hakimiyet kurdukları piyasada, dijitalleşme ve bireysel telif alımlarının hızla artması sonucu etki güçlerini kaybettiklerine değiniyor </a:t>
            </a:r>
          </a:p>
          <a:p>
            <a:r>
              <a:rPr lang="tr-TR" sz="1200" b="0" i="0" kern="1200" dirty="0">
                <a:solidFill>
                  <a:schemeClr val="tx1"/>
                </a:solidFill>
                <a:effectLst/>
                <a:latin typeface="+mn-lt"/>
                <a:ea typeface="+mn-ea"/>
                <a:cs typeface="+mn-cs"/>
              </a:rPr>
              <a:t>6-Geri kalan dört müzik endüstrisi devinin birleşik gelirleri 2001 yılına göre yüzde 25 daha azalmıştı. Peki bu gelirler nereye gitmişti?</a:t>
            </a:r>
          </a:p>
          <a:p>
            <a:r>
              <a:rPr lang="tr-TR" dirty="0"/>
              <a:t>7- </a:t>
            </a:r>
            <a:r>
              <a:rPr lang="tr-TR" sz="1200" b="0" i="0" kern="1200" dirty="0">
                <a:solidFill>
                  <a:schemeClr val="tx1"/>
                </a:solidFill>
                <a:effectLst/>
                <a:latin typeface="+mn-lt"/>
                <a:ea typeface="+mn-ea"/>
                <a:cs typeface="+mn-cs"/>
              </a:rPr>
              <a:t>Burada </a:t>
            </a:r>
            <a:r>
              <a:rPr lang="tr-TR" sz="1200" b="0" i="0" u="none" strike="noStrike" kern="1200" dirty="0">
                <a:solidFill>
                  <a:schemeClr val="tx1"/>
                </a:solidFill>
                <a:effectLst/>
                <a:latin typeface="+mn-lt"/>
                <a:ea typeface="+mn-ea"/>
                <a:cs typeface="+mn-cs"/>
                <a:hlinkClick r:id="rId3"/>
              </a:rPr>
              <a:t>#</a:t>
            </a:r>
            <a:r>
              <a:rPr lang="tr-TR" sz="1200" b="0" i="0" u="none" strike="noStrike" kern="1200" dirty="0" err="1">
                <a:solidFill>
                  <a:schemeClr val="tx1"/>
                </a:solidFill>
                <a:effectLst/>
                <a:latin typeface="+mn-lt"/>
                <a:ea typeface="+mn-ea"/>
                <a:cs typeface="+mn-cs"/>
                <a:hlinkClick r:id="rId3"/>
              </a:rPr>
              <a:t>Wikipedia</a:t>
            </a:r>
            <a:r>
              <a:rPr lang="tr-TR" sz="1200" b="0" i="0" kern="1200" dirty="0">
                <a:solidFill>
                  <a:schemeClr val="tx1"/>
                </a:solidFill>
                <a:effectLst/>
                <a:latin typeface="+mn-lt"/>
                <a:ea typeface="+mn-ea"/>
                <a:cs typeface="+mn-cs"/>
              </a:rPr>
              <a:t> örneği üzerinde durulmuş. İnsanlar bu sistemde makalelerin objektif, doğru ve anlaşılması kolay hale getirilmesine büyük özen gösteriyor ve toplum faydası gözetiyor </a:t>
            </a:r>
          </a:p>
          <a:p>
            <a:r>
              <a:rPr lang="tr-TR" sz="1200" b="0" i="0" kern="1200" dirty="0">
                <a:solidFill>
                  <a:schemeClr val="tx1"/>
                </a:solidFill>
                <a:effectLst/>
                <a:latin typeface="+mn-lt"/>
                <a:ea typeface="+mn-ea"/>
                <a:cs typeface="+mn-cs"/>
              </a:rPr>
              <a:t>8- Durumlarını muhafaza etmek ve temellerine sığınmak birey ve kurumların saldırı altındaki genel tutumudur. Risk altında bu oluşumlar prensiplerine daha sıkı sarılırlar </a:t>
            </a:r>
            <a:endParaRPr lang="tr-TR" dirty="0"/>
          </a:p>
          <a:p>
            <a:endParaRPr lang="tr-TR" dirty="0"/>
          </a:p>
          <a:p>
            <a:r>
              <a:rPr lang="tr-TR" dirty="0"/>
              <a:t>https://twitter.com/deniz_zgur/status/1115683079207702529</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12</a:t>
            </a:fld>
            <a:endParaRPr lang="en-US" noProof="0" dirty="0"/>
          </a:p>
        </p:txBody>
      </p:sp>
    </p:spTree>
    <p:extLst>
      <p:ext uri="{BB962C8B-B14F-4D97-AF65-F5344CB8AC3E}">
        <p14:creationId xmlns:p14="http://schemas.microsoft.com/office/powerpoint/2010/main" val="3004880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Sha256 </a:t>
            </a:r>
            <a:r>
              <a:rPr lang="tr-TR" dirty="0" err="1"/>
              <a:t>hash</a:t>
            </a:r>
            <a:r>
              <a:rPr lang="tr-TR" dirty="0"/>
              <a:t> - herkes farklı bir </a:t>
            </a:r>
            <a:r>
              <a:rPr lang="tr-TR" dirty="0" err="1"/>
              <a:t>fingerprinte</a:t>
            </a:r>
            <a:r>
              <a:rPr lang="tr-TR" dirty="0"/>
              <a:t> sahiptir</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13</a:t>
            </a:fld>
            <a:endParaRPr lang="en-US" noProof="0" dirty="0"/>
          </a:p>
        </p:txBody>
      </p:sp>
    </p:spTree>
    <p:extLst>
      <p:ext uri="{BB962C8B-B14F-4D97-AF65-F5344CB8AC3E}">
        <p14:creationId xmlns:p14="http://schemas.microsoft.com/office/powerpoint/2010/main" val="270089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10/7/2021</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hyperlink" Target="https://github.com/handanyarici/Medipol_BLC_2021_2022_Guz" TargetMode="External"/><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cademy.binance.com/tr/articles/what-is-a-dos-attack"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tr-TR" dirty="0"/>
              <a:t>BLOCKCHAIN TEKNOLOJİSİ</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tr-TR" sz="2400" dirty="0">
                <a:solidFill>
                  <a:schemeClr val="tx2">
                    <a:lumMod val="90000"/>
                  </a:schemeClr>
                </a:solidFill>
              </a:rPr>
              <a:t>BLOCKCHAIN TEMELLERİ</a:t>
            </a:r>
            <a:endParaRPr lang="ru-RU" sz="2400" dirty="0">
              <a:solidFill>
                <a:schemeClr val="tx2">
                  <a:lumMod val="90000"/>
                </a:schemeClr>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8" name="Metin kutusu 4">
            <a:extLst>
              <a:ext uri="{FF2B5EF4-FFF2-40B4-BE49-F238E27FC236}">
                <a16:creationId xmlns:a16="http://schemas.microsoft.com/office/drawing/2014/main" id="{902AD3E8-9355-4A8E-B6F5-2F11818B8AD0}"/>
              </a:ext>
            </a:extLst>
          </p:cNvPr>
          <p:cNvSpPr txBox="1"/>
          <p:nvPr/>
        </p:nvSpPr>
        <p:spPr>
          <a:xfrm>
            <a:off x="9324409" y="5639568"/>
            <a:ext cx="3389670" cy="338554"/>
          </a:xfrm>
          <a:prstGeom prst="rect">
            <a:avLst/>
          </a:prstGeom>
          <a:noFill/>
        </p:spPr>
        <p:txBody>
          <a:bodyPr wrap="square" rtlCol="0">
            <a:spAutoFit/>
          </a:bodyPr>
          <a:lstStyle/>
          <a:p>
            <a:r>
              <a:rPr lang="tr-TR" sz="1600" b="1" dirty="0"/>
              <a:t>handanyarici@gmail.com</a:t>
            </a:r>
          </a:p>
        </p:txBody>
      </p:sp>
      <p:pic>
        <p:nvPicPr>
          <p:cNvPr id="10" name="Picture 8" descr="Görsel sonucu">
            <a:extLst>
              <a:ext uri="{FF2B5EF4-FFF2-40B4-BE49-F238E27FC236}">
                <a16:creationId xmlns:a16="http://schemas.microsoft.com/office/drawing/2014/main" id="{84B234B5-D519-4E9C-9D12-0837A1F92A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flipH="1">
            <a:off x="9056478" y="5727848"/>
            <a:ext cx="218911" cy="1619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lgili resim">
            <a:extLst>
              <a:ext uri="{FF2B5EF4-FFF2-40B4-BE49-F238E27FC236}">
                <a16:creationId xmlns:a16="http://schemas.microsoft.com/office/drawing/2014/main" id="{38BEFB86-8F12-4DE6-8C5E-51111BA3A0A0}"/>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039020" y="6019114"/>
            <a:ext cx="253825" cy="329007"/>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3">
            <a:extLst>
              <a:ext uri="{FF2B5EF4-FFF2-40B4-BE49-F238E27FC236}">
                <a16:creationId xmlns:a16="http://schemas.microsoft.com/office/drawing/2014/main" id="{E03E035C-9372-4FE0-AC58-33565D2ABE98}"/>
              </a:ext>
            </a:extLst>
          </p:cNvPr>
          <p:cNvSpPr txBox="1"/>
          <p:nvPr/>
        </p:nvSpPr>
        <p:spPr>
          <a:xfrm>
            <a:off x="9324409" y="6036648"/>
            <a:ext cx="3235717" cy="338554"/>
          </a:xfrm>
          <a:prstGeom prst="rect">
            <a:avLst/>
          </a:prstGeom>
          <a:noFill/>
        </p:spPr>
        <p:txBody>
          <a:bodyPr wrap="square" rtlCol="0">
            <a:spAutoFit/>
          </a:bodyPr>
          <a:lstStyle/>
          <a:p>
            <a:r>
              <a:rPr lang="tr-TR" sz="1600" b="1" dirty="0"/>
              <a:t>linkedin.com/in/handanyarici</a:t>
            </a:r>
          </a:p>
        </p:txBody>
      </p:sp>
      <p:pic>
        <p:nvPicPr>
          <p:cNvPr id="15" name="Picture 4" descr="github ile ilgili görsel sonucu">
            <a:extLst>
              <a:ext uri="{FF2B5EF4-FFF2-40B4-BE49-F238E27FC236}">
                <a16:creationId xmlns:a16="http://schemas.microsoft.com/office/drawing/2014/main" id="{202D6829-16E6-4A0F-B1A1-2A48332208E3}"/>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657670" y="6335135"/>
            <a:ext cx="1016526" cy="508264"/>
          </a:xfrm>
          <a:prstGeom prst="rect">
            <a:avLst/>
          </a:prstGeom>
          <a:noFill/>
          <a:extLst>
            <a:ext uri="{909E8E84-426E-40DD-AFC4-6F175D3DCCD1}">
              <a14:hiddenFill xmlns:a14="http://schemas.microsoft.com/office/drawing/2010/main">
                <a:solidFill>
                  <a:srgbClr val="FFFFFF"/>
                </a:solidFill>
              </a14:hiddenFill>
            </a:ext>
          </a:extLst>
        </p:spPr>
      </p:pic>
      <p:sp>
        <p:nvSpPr>
          <p:cNvPr id="16" name="Metin kutusu 4">
            <a:extLst>
              <a:ext uri="{FF2B5EF4-FFF2-40B4-BE49-F238E27FC236}">
                <a16:creationId xmlns:a16="http://schemas.microsoft.com/office/drawing/2014/main" id="{FAD1A89A-0F35-4637-8DB9-FF5A1FF85623}"/>
              </a:ext>
            </a:extLst>
          </p:cNvPr>
          <p:cNvSpPr txBox="1"/>
          <p:nvPr/>
        </p:nvSpPr>
        <p:spPr>
          <a:xfrm>
            <a:off x="9294626" y="6442224"/>
            <a:ext cx="3182478" cy="338554"/>
          </a:xfrm>
          <a:prstGeom prst="rect">
            <a:avLst/>
          </a:prstGeom>
          <a:noFill/>
        </p:spPr>
        <p:txBody>
          <a:bodyPr wrap="square" rtlCol="0">
            <a:spAutoFit/>
          </a:bodyPr>
          <a:lstStyle/>
          <a:p>
            <a:r>
              <a:rPr lang="tr-TR" sz="1600" b="1" dirty="0"/>
              <a:t>github.com/handanyarici</a:t>
            </a:r>
          </a:p>
        </p:txBody>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669208" y="150981"/>
            <a:ext cx="10058400" cy="1371600"/>
          </a:xfrm>
        </p:spPr>
        <p:txBody>
          <a:bodyPr/>
          <a:lstStyle/>
          <a:p>
            <a:r>
              <a:rPr lang="tr-TR" dirty="0"/>
              <a:t>Teknoloji Süreci</a:t>
            </a:r>
          </a:p>
        </p:txBody>
      </p:sp>
      <p:grpSp>
        <p:nvGrpSpPr>
          <p:cNvPr id="7" name="Group 6">
            <a:extLst>
              <a:ext uri="{FF2B5EF4-FFF2-40B4-BE49-F238E27FC236}">
                <a16:creationId xmlns:a16="http://schemas.microsoft.com/office/drawing/2014/main" id="{FB2F981A-692A-4017-84B8-3476A8C7594C}"/>
              </a:ext>
            </a:extLst>
          </p:cNvPr>
          <p:cNvGrpSpPr/>
          <p:nvPr/>
        </p:nvGrpSpPr>
        <p:grpSpPr>
          <a:xfrm>
            <a:off x="1108120" y="1139840"/>
            <a:ext cx="10161024" cy="5270241"/>
            <a:chOff x="669208" y="1200800"/>
            <a:chExt cx="10161024" cy="5270241"/>
          </a:xfrm>
        </p:grpSpPr>
        <p:pic>
          <p:nvPicPr>
            <p:cNvPr id="3" name="Picture 2">
              <a:extLst>
                <a:ext uri="{FF2B5EF4-FFF2-40B4-BE49-F238E27FC236}">
                  <a16:creationId xmlns:a16="http://schemas.microsoft.com/office/drawing/2014/main" id="{51B42994-AC0E-4C59-92D8-12020BC46999}"/>
                </a:ext>
              </a:extLst>
            </p:cNvPr>
            <p:cNvPicPr>
              <a:picLocks noChangeAspect="1"/>
            </p:cNvPicPr>
            <p:nvPr/>
          </p:nvPicPr>
          <p:blipFill>
            <a:blip r:embed="rId3"/>
            <a:stretch>
              <a:fillRect/>
            </a:stretch>
          </p:blipFill>
          <p:spPr>
            <a:xfrm>
              <a:off x="669208" y="1200800"/>
              <a:ext cx="10161024" cy="5270241"/>
            </a:xfrm>
            <a:prstGeom prst="rect">
              <a:avLst/>
            </a:prstGeom>
          </p:spPr>
        </p:pic>
        <p:grpSp>
          <p:nvGrpSpPr>
            <p:cNvPr id="6" name="Group 5">
              <a:extLst>
                <a:ext uri="{FF2B5EF4-FFF2-40B4-BE49-F238E27FC236}">
                  <a16:creationId xmlns:a16="http://schemas.microsoft.com/office/drawing/2014/main" id="{1059C00C-93DA-4A7E-B4A2-127F6291B341}"/>
                </a:ext>
              </a:extLst>
            </p:cNvPr>
            <p:cNvGrpSpPr/>
            <p:nvPr/>
          </p:nvGrpSpPr>
          <p:grpSpPr>
            <a:xfrm>
              <a:off x="2109216" y="2255520"/>
              <a:ext cx="2145792" cy="1173480"/>
              <a:chOff x="2109216" y="2255520"/>
              <a:chExt cx="2145792" cy="1173480"/>
            </a:xfrm>
          </p:grpSpPr>
          <p:sp>
            <p:nvSpPr>
              <p:cNvPr id="4" name="Rectangle 3">
                <a:extLst>
                  <a:ext uri="{FF2B5EF4-FFF2-40B4-BE49-F238E27FC236}">
                    <a16:creationId xmlns:a16="http://schemas.microsoft.com/office/drawing/2014/main" id="{FDA8B6E0-1F29-456F-9B06-7EDB0127D3C9}"/>
                  </a:ext>
                </a:extLst>
              </p:cNvPr>
              <p:cNvSpPr/>
              <p:nvPr/>
            </p:nvSpPr>
            <p:spPr>
              <a:xfrm>
                <a:off x="2109216" y="2255520"/>
                <a:ext cx="1804416" cy="926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Rectangle 4">
                <a:extLst>
                  <a:ext uri="{FF2B5EF4-FFF2-40B4-BE49-F238E27FC236}">
                    <a16:creationId xmlns:a16="http://schemas.microsoft.com/office/drawing/2014/main" id="{88B21FB0-C174-4765-8433-5208E585610B}"/>
                  </a:ext>
                </a:extLst>
              </p:cNvPr>
              <p:cNvSpPr/>
              <p:nvPr/>
            </p:nvSpPr>
            <p:spPr>
              <a:xfrm>
                <a:off x="3913632" y="2974848"/>
                <a:ext cx="341376" cy="454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spTree>
    <p:extLst>
      <p:ext uri="{BB962C8B-B14F-4D97-AF65-F5344CB8AC3E}">
        <p14:creationId xmlns:p14="http://schemas.microsoft.com/office/powerpoint/2010/main" val="341475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545690" y="219807"/>
            <a:ext cx="10058400" cy="1371600"/>
          </a:xfrm>
        </p:spPr>
        <p:txBody>
          <a:bodyPr/>
          <a:lstStyle/>
          <a:p>
            <a:r>
              <a:rPr lang="tr-TR" dirty="0"/>
              <a:t>Merkezden nasıl kurtuluruz?</a:t>
            </a:r>
          </a:p>
        </p:txBody>
      </p:sp>
      <p:sp>
        <p:nvSpPr>
          <p:cNvPr id="3" name="Rectangle 2">
            <a:extLst>
              <a:ext uri="{FF2B5EF4-FFF2-40B4-BE49-F238E27FC236}">
                <a16:creationId xmlns:a16="http://schemas.microsoft.com/office/drawing/2014/main" id="{40624672-8B25-49F7-BF40-5869323AA245}"/>
              </a:ext>
            </a:extLst>
          </p:cNvPr>
          <p:cNvSpPr/>
          <p:nvPr/>
        </p:nvSpPr>
        <p:spPr>
          <a:xfrm>
            <a:off x="545690" y="1183963"/>
            <a:ext cx="6228736" cy="5355312"/>
          </a:xfrm>
          <a:prstGeom prst="rect">
            <a:avLst/>
          </a:prstGeom>
        </p:spPr>
        <p:txBody>
          <a:bodyPr wrap="square">
            <a:spAutoFit/>
          </a:bodyPr>
          <a:lstStyle/>
          <a:p>
            <a:pPr marL="285750" indent="-285750">
              <a:buFont typeface="Arial" panose="020B0604020202020204" pitchFamily="34" charset="0"/>
              <a:buChar char="•"/>
            </a:pPr>
            <a:r>
              <a:rPr lang="tr-TR" b="1" dirty="0"/>
              <a:t>Bunu neden isteyelim? </a:t>
            </a:r>
            <a:r>
              <a:rPr lang="tr-TR" dirty="0"/>
              <a:t>Bilgi güç demektir, bilginin tek muteber kopyasına sahip bir aracının bu gücü haksız şekilde kullanması (mesela bir sabah uyandığınızda bir siber saldırı sonrası tapu kayıtlarıyla oynandığını ve evinizin başka birinin malı olarak görünmesi durumuyla karşılaşsanız) ihtimalinden kaygılanıyor olabilirsiniz. </a:t>
            </a:r>
          </a:p>
          <a:p>
            <a:pPr marL="285750" indent="-285750">
              <a:buFont typeface="Arial" panose="020B0604020202020204" pitchFamily="34" charset="0"/>
              <a:buChar char="•"/>
            </a:pPr>
            <a:r>
              <a:rPr lang="tr-TR" b="1" dirty="0"/>
              <a:t>Peki ama bu veriler merkezde tutulmazsa nerede tutulacak? </a:t>
            </a:r>
            <a:r>
              <a:rPr lang="tr-TR" dirty="0"/>
              <a:t>Her yerde! Daha doğrusu, dünyanın her köşesinde, birbirini tanımayan kişilere ait on binlerce bilgisayarda! Böylece kötü kalpli bir müdahalecinin verinin tek kopyasını değiştirerek indireceği bir darbeden kurtulabiliriz. O kadar bilgisayarın hepsini birden ele geçirecek halleri yok ya bu kötülerin! Yapılan her yeni işlem, kütüğe eklenen her yeni kayıt, işlemi yapan kişinin bilgisayarından diğer tüm bilgisayarlara duyurulsun, her bilgisayar kendi kütük kopyasını güncellesin. Teknik adıyla bir “eş düzeyliler ağı” olan bu düzende herkes bilgilerini herkesle paylaşır (aslında herkes duyduğu her şeyi komşularına söyler, o komşular da kendi komşularına...), yani ha bire her yönde iletişim olur. Merkezi yok etmek için ödediğimiz bedel budur</a:t>
            </a:r>
          </a:p>
        </p:txBody>
      </p:sp>
      <p:pic>
        <p:nvPicPr>
          <p:cNvPr id="4" name="Picture 3">
            <a:extLst>
              <a:ext uri="{FF2B5EF4-FFF2-40B4-BE49-F238E27FC236}">
                <a16:creationId xmlns:a16="http://schemas.microsoft.com/office/drawing/2014/main" id="{B4C8D9E8-82B2-44DB-937F-CC9C9A42AD5D}"/>
              </a:ext>
            </a:extLst>
          </p:cNvPr>
          <p:cNvPicPr>
            <a:picLocks noChangeAspect="1"/>
          </p:cNvPicPr>
          <p:nvPr/>
        </p:nvPicPr>
        <p:blipFill>
          <a:blip r:embed="rId3"/>
          <a:stretch>
            <a:fillRect/>
          </a:stretch>
        </p:blipFill>
        <p:spPr>
          <a:xfrm>
            <a:off x="6774426" y="1581658"/>
            <a:ext cx="5053780" cy="3305315"/>
          </a:xfrm>
          <a:prstGeom prst="rect">
            <a:avLst/>
          </a:prstGeom>
        </p:spPr>
      </p:pic>
    </p:spTree>
    <p:extLst>
      <p:ext uri="{BB962C8B-B14F-4D97-AF65-F5344CB8AC3E}">
        <p14:creationId xmlns:p14="http://schemas.microsoft.com/office/powerpoint/2010/main" val="810503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6CE4-D8A7-4384-87C7-7160B6F6A99B}"/>
              </a:ext>
            </a:extLst>
          </p:cNvPr>
          <p:cNvSpPr>
            <a:spLocks noGrp="1"/>
          </p:cNvSpPr>
          <p:nvPr>
            <p:ph type="title"/>
          </p:nvPr>
        </p:nvSpPr>
        <p:spPr/>
        <p:txBody>
          <a:bodyPr>
            <a:normAutofit fontScale="90000"/>
          </a:bodyPr>
          <a:lstStyle/>
          <a:p>
            <a:r>
              <a:rPr lang="tr-TR" dirty="0"/>
              <a:t>Denizyıldızı ve Örümcek: Lidersiz Örgütlerin Durdurulamaz Gücü</a:t>
            </a:r>
          </a:p>
        </p:txBody>
      </p:sp>
      <p:sp>
        <p:nvSpPr>
          <p:cNvPr id="4" name="Rectangle 3">
            <a:extLst>
              <a:ext uri="{FF2B5EF4-FFF2-40B4-BE49-F238E27FC236}">
                <a16:creationId xmlns:a16="http://schemas.microsoft.com/office/drawing/2014/main" id="{26FEFD69-C117-4B61-BC93-746ADD777646}"/>
              </a:ext>
            </a:extLst>
          </p:cNvPr>
          <p:cNvSpPr/>
          <p:nvPr/>
        </p:nvSpPr>
        <p:spPr>
          <a:xfrm>
            <a:off x="560832" y="2336363"/>
            <a:ext cx="11411712" cy="4247317"/>
          </a:xfrm>
          <a:prstGeom prst="rect">
            <a:avLst/>
          </a:prstGeom>
        </p:spPr>
        <p:txBody>
          <a:bodyPr wrap="square">
            <a:spAutoFit/>
          </a:bodyPr>
          <a:lstStyle/>
          <a:p>
            <a:pPr marL="342900" indent="-342900">
              <a:buAutoNum type="arabicPeriod"/>
            </a:pPr>
            <a:r>
              <a:rPr lang="tr-TR" sz="2400" dirty="0"/>
              <a:t>"Merkezi olmayan bir örgütlenme saldırıya uğradığında daha da </a:t>
            </a:r>
            <a:r>
              <a:rPr lang="tr-TR" sz="2400" dirty="0" err="1"/>
              <a:t>merkeziyetsizleşme</a:t>
            </a:r>
            <a:r>
              <a:rPr lang="tr-TR" sz="2400" dirty="0"/>
              <a:t> eğilimi gösterir.«</a:t>
            </a:r>
          </a:p>
          <a:p>
            <a:pPr marL="342900" indent="-342900">
              <a:buAutoNum type="arabicPeriod"/>
            </a:pPr>
            <a:r>
              <a:rPr lang="tr-TR" sz="2400" dirty="0"/>
              <a:t>"Örümceklerin denizyıldızlarını yanlış anlamaları çok kolaydır .«</a:t>
            </a:r>
          </a:p>
          <a:p>
            <a:pPr marL="342900" indent="-342900">
              <a:buAutoNum type="arabicPeriod"/>
            </a:pPr>
            <a:r>
              <a:rPr lang="tr-TR" sz="2400" dirty="0"/>
              <a:t>"Açık bir sistemin merkezi zekası yoktur; onların zekası sistemin tümüne yayılmıştır«</a:t>
            </a:r>
          </a:p>
          <a:p>
            <a:pPr marL="342900" indent="-342900">
              <a:buAutoNum type="arabicPeriod"/>
            </a:pPr>
            <a:r>
              <a:rPr lang="tr-TR" sz="2400" dirty="0"/>
              <a:t>"Açık sistemler kolaylıkla değişime uğrayabilir«</a:t>
            </a:r>
          </a:p>
          <a:p>
            <a:pPr marL="342900" indent="-342900">
              <a:buAutoNum type="arabicPeriod"/>
            </a:pPr>
            <a:r>
              <a:rPr lang="tr-TR" sz="2400" dirty="0"/>
              <a:t>"Merkezi olmayan yapılanmalar </a:t>
            </a:r>
            <a:r>
              <a:rPr lang="tr-TR" sz="2400" dirty="0" err="1"/>
              <a:t>üstsel</a:t>
            </a:r>
            <a:r>
              <a:rPr lang="tr-TR" sz="2400" dirty="0"/>
              <a:t> olarak güçlenirler«</a:t>
            </a:r>
          </a:p>
          <a:p>
            <a:pPr marL="342900" indent="-342900">
              <a:buAutoNum type="arabicPeriod"/>
            </a:pPr>
            <a:r>
              <a:rPr lang="tr-TR" sz="2400" dirty="0"/>
              <a:t>"Endüstriler merkezileştikçe genel karları azalır«</a:t>
            </a:r>
          </a:p>
          <a:p>
            <a:pPr marL="342900" indent="-342900">
              <a:buAutoNum type="arabicPeriod"/>
            </a:pPr>
            <a:r>
              <a:rPr lang="tr-TR" sz="2400" dirty="0"/>
              <a:t>"İnsanları açık bir sisteme dahil olduklarında, içgüdüsel olarak katkıda bulunmak isterler«</a:t>
            </a:r>
          </a:p>
          <a:p>
            <a:pPr marL="342900" indent="-342900">
              <a:buAutoNum type="arabicPeriod"/>
            </a:pPr>
            <a:r>
              <a:rPr lang="tr-TR" sz="2400" dirty="0"/>
              <a:t>"Merkezi bir örgütlenme saldırıya uğradığında daha da merkezileşme eğilimi gösterir."</a:t>
            </a:r>
          </a:p>
          <a:p>
            <a:pPr marL="342900" indent="-342900">
              <a:buAutoNum type="arabicPeriod"/>
            </a:pPr>
            <a:endParaRPr lang="tr-TR" dirty="0"/>
          </a:p>
          <a:p>
            <a:pPr marL="342900" indent="-342900">
              <a:buAutoNum type="arabicPeriod"/>
            </a:pPr>
            <a:endParaRPr lang="tr-TR" dirty="0"/>
          </a:p>
          <a:p>
            <a:pPr marL="342900" indent="-342900">
              <a:buAutoNum type="arabicPeriod"/>
            </a:pPr>
            <a:endParaRPr lang="tr-TR" dirty="0"/>
          </a:p>
        </p:txBody>
      </p:sp>
      <p:sp>
        <p:nvSpPr>
          <p:cNvPr id="8" name="AutoShape 4" descr="🧠">
            <a:extLst>
              <a:ext uri="{FF2B5EF4-FFF2-40B4-BE49-F238E27FC236}">
                <a16:creationId xmlns:a16="http://schemas.microsoft.com/office/drawing/2014/main" id="{2E725174-ABC8-495F-B2C3-14FA15FC1F24}"/>
              </a:ext>
            </a:extLst>
          </p:cNvPr>
          <p:cNvSpPr>
            <a:spLocks noChangeAspect="1" noChangeArrowheads="1"/>
          </p:cNvSpPr>
          <p:nvPr/>
        </p:nvSpPr>
        <p:spPr bwMode="auto">
          <a:xfrm>
            <a:off x="167338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3" name="AutoShape 9" descr="👀">
            <a:extLst>
              <a:ext uri="{FF2B5EF4-FFF2-40B4-BE49-F238E27FC236}">
                <a16:creationId xmlns:a16="http://schemas.microsoft.com/office/drawing/2014/main" id="{825C7A0C-1358-4382-BCF2-16B50B146600}"/>
              </a:ext>
            </a:extLst>
          </p:cNvPr>
          <p:cNvSpPr>
            <a:spLocks noChangeAspect="1" noChangeArrowheads="1"/>
          </p:cNvSpPr>
          <p:nvPr/>
        </p:nvSpPr>
        <p:spPr bwMode="auto">
          <a:xfrm>
            <a:off x="161337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4" name="AutoShape 10" descr="🤭">
            <a:extLst>
              <a:ext uri="{FF2B5EF4-FFF2-40B4-BE49-F238E27FC236}">
                <a16:creationId xmlns:a16="http://schemas.microsoft.com/office/drawing/2014/main" id="{361BC80A-0F92-4086-9C69-8C9124E41648}"/>
              </a:ext>
            </a:extLst>
          </p:cNvPr>
          <p:cNvSpPr>
            <a:spLocks noChangeAspect="1" noChangeArrowheads="1"/>
          </p:cNvSpPr>
          <p:nvPr/>
        </p:nvSpPr>
        <p:spPr bwMode="auto">
          <a:xfrm>
            <a:off x="162290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57139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9993-3400-4F40-86B8-171CCB2DD25F}"/>
              </a:ext>
            </a:extLst>
          </p:cNvPr>
          <p:cNvSpPr>
            <a:spLocks noGrp="1"/>
          </p:cNvSpPr>
          <p:nvPr>
            <p:ph type="title"/>
          </p:nvPr>
        </p:nvSpPr>
        <p:spPr>
          <a:xfrm>
            <a:off x="615696" y="462215"/>
            <a:ext cx="10058400" cy="1371600"/>
          </a:xfrm>
        </p:spPr>
        <p:txBody>
          <a:bodyPr>
            <a:normAutofit/>
          </a:bodyPr>
          <a:lstStyle/>
          <a:p>
            <a:r>
              <a:rPr lang="tr-TR" dirty="0"/>
              <a:t>Karma Şifreleme (</a:t>
            </a:r>
            <a:r>
              <a:rPr lang="tr-TR" dirty="0" err="1"/>
              <a:t>hash</a:t>
            </a:r>
            <a:r>
              <a:rPr lang="tr-TR" dirty="0"/>
              <a:t> </a:t>
            </a:r>
            <a:r>
              <a:rPr lang="tr-TR" dirty="0" err="1"/>
              <a:t>cryptography</a:t>
            </a:r>
            <a:r>
              <a:rPr lang="tr-TR" dirty="0"/>
              <a:t>)</a:t>
            </a:r>
          </a:p>
        </p:txBody>
      </p:sp>
      <p:pic>
        <p:nvPicPr>
          <p:cNvPr id="3" name="Picture 2">
            <a:extLst>
              <a:ext uri="{FF2B5EF4-FFF2-40B4-BE49-F238E27FC236}">
                <a16:creationId xmlns:a16="http://schemas.microsoft.com/office/drawing/2014/main" id="{486E4C5C-818C-42EE-A539-C6D854EFA15E}"/>
              </a:ext>
            </a:extLst>
          </p:cNvPr>
          <p:cNvPicPr>
            <a:picLocks noChangeAspect="1"/>
          </p:cNvPicPr>
          <p:nvPr/>
        </p:nvPicPr>
        <p:blipFill>
          <a:blip r:embed="rId3"/>
          <a:stretch>
            <a:fillRect/>
          </a:stretch>
        </p:blipFill>
        <p:spPr>
          <a:xfrm>
            <a:off x="9140952" y="3039536"/>
            <a:ext cx="2465832" cy="3178183"/>
          </a:xfrm>
          <a:prstGeom prst="rect">
            <a:avLst/>
          </a:prstGeom>
        </p:spPr>
      </p:pic>
      <p:sp>
        <p:nvSpPr>
          <p:cNvPr id="4" name="Rectangle 3">
            <a:extLst>
              <a:ext uri="{FF2B5EF4-FFF2-40B4-BE49-F238E27FC236}">
                <a16:creationId xmlns:a16="http://schemas.microsoft.com/office/drawing/2014/main" id="{BB18D40D-2AD4-4CF2-B4A7-8B6905790B36}"/>
              </a:ext>
            </a:extLst>
          </p:cNvPr>
          <p:cNvSpPr/>
          <p:nvPr/>
        </p:nvSpPr>
        <p:spPr>
          <a:xfrm>
            <a:off x="899160" y="2040094"/>
            <a:ext cx="8241792" cy="923330"/>
          </a:xfrm>
          <a:prstGeom prst="rect">
            <a:avLst/>
          </a:prstGeom>
        </p:spPr>
        <p:txBody>
          <a:bodyPr wrap="square">
            <a:spAutoFit/>
          </a:bodyPr>
          <a:lstStyle/>
          <a:p>
            <a:r>
              <a:rPr lang="tr-TR" b="1" dirty="0">
                <a:solidFill>
                  <a:srgbClr val="000000"/>
                </a:solidFill>
                <a:latin typeface="Open Sans"/>
              </a:rPr>
              <a:t>SHA-256 standardı; </a:t>
            </a:r>
            <a:r>
              <a:rPr lang="tr-TR" dirty="0">
                <a:solidFill>
                  <a:srgbClr val="000000"/>
                </a:solidFill>
                <a:latin typeface="Open Sans"/>
              </a:rPr>
              <a:t>girdi verisi bir harften de ibaret olsa, yüzlerce sayfalık roman uzunluğunda da olsa daima on altılık sayı sisteminde 64 karakterlik çıktı sunar.</a:t>
            </a:r>
            <a:endParaRPr lang="tr-TR" dirty="0"/>
          </a:p>
        </p:txBody>
      </p:sp>
      <p:sp>
        <p:nvSpPr>
          <p:cNvPr id="5" name="Rectangle 4">
            <a:extLst>
              <a:ext uri="{FF2B5EF4-FFF2-40B4-BE49-F238E27FC236}">
                <a16:creationId xmlns:a16="http://schemas.microsoft.com/office/drawing/2014/main" id="{466119FD-137B-4CB9-B359-490BDDF19C85}"/>
              </a:ext>
            </a:extLst>
          </p:cNvPr>
          <p:cNvSpPr/>
          <p:nvPr/>
        </p:nvSpPr>
        <p:spPr>
          <a:xfrm>
            <a:off x="899160" y="3082276"/>
            <a:ext cx="8037576" cy="646331"/>
          </a:xfrm>
          <a:prstGeom prst="rect">
            <a:avLst/>
          </a:prstGeom>
        </p:spPr>
        <p:txBody>
          <a:bodyPr wrap="square">
            <a:spAutoFit/>
          </a:bodyPr>
          <a:lstStyle/>
          <a:p>
            <a:r>
              <a:rPr lang="tr-TR" dirty="0">
                <a:solidFill>
                  <a:srgbClr val="000000"/>
                </a:solidFill>
                <a:latin typeface="Open Sans"/>
              </a:rPr>
              <a:t>Girdi verisinden </a:t>
            </a:r>
            <a:r>
              <a:rPr lang="tr-TR" dirty="0" err="1">
                <a:solidFill>
                  <a:srgbClr val="000000"/>
                </a:solidFill>
                <a:latin typeface="Open Sans"/>
              </a:rPr>
              <a:t>hash</a:t>
            </a:r>
            <a:r>
              <a:rPr lang="tr-TR" dirty="0">
                <a:solidFill>
                  <a:srgbClr val="000000"/>
                </a:solidFill>
                <a:latin typeface="Open Sans"/>
              </a:rPr>
              <a:t> çıktısı üretmek kolay olsa da, </a:t>
            </a:r>
            <a:r>
              <a:rPr lang="tr-TR" dirty="0" err="1">
                <a:solidFill>
                  <a:srgbClr val="000000"/>
                </a:solidFill>
                <a:latin typeface="Open Sans"/>
              </a:rPr>
              <a:t>hash</a:t>
            </a:r>
            <a:r>
              <a:rPr lang="tr-TR" dirty="0">
                <a:solidFill>
                  <a:srgbClr val="000000"/>
                </a:solidFill>
                <a:latin typeface="Open Sans"/>
              </a:rPr>
              <a:t> verisinden girdiyi bulmak matematiksel açıdan imkansıza yakındır.</a:t>
            </a:r>
            <a:endParaRPr lang="tr-TR" dirty="0"/>
          </a:p>
        </p:txBody>
      </p:sp>
      <p:pic>
        <p:nvPicPr>
          <p:cNvPr id="7" name="Picture 6">
            <a:extLst>
              <a:ext uri="{FF2B5EF4-FFF2-40B4-BE49-F238E27FC236}">
                <a16:creationId xmlns:a16="http://schemas.microsoft.com/office/drawing/2014/main" id="{865276BD-6AE2-401B-A7B1-00EE27E1433B}"/>
              </a:ext>
            </a:extLst>
          </p:cNvPr>
          <p:cNvPicPr>
            <a:picLocks noChangeAspect="1"/>
          </p:cNvPicPr>
          <p:nvPr/>
        </p:nvPicPr>
        <p:blipFill>
          <a:blip r:embed="rId4"/>
          <a:stretch>
            <a:fillRect/>
          </a:stretch>
        </p:blipFill>
        <p:spPr>
          <a:xfrm>
            <a:off x="1028599" y="3819339"/>
            <a:ext cx="5445354" cy="2576446"/>
          </a:xfrm>
          <a:prstGeom prst="rect">
            <a:avLst/>
          </a:prstGeom>
        </p:spPr>
      </p:pic>
    </p:spTree>
    <p:extLst>
      <p:ext uri="{BB962C8B-B14F-4D97-AF65-F5344CB8AC3E}">
        <p14:creationId xmlns:p14="http://schemas.microsoft.com/office/powerpoint/2010/main" val="63256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1C1F-F822-4ED9-B5FF-1304DB12C38B}"/>
              </a:ext>
            </a:extLst>
          </p:cNvPr>
          <p:cNvSpPr>
            <a:spLocks noGrp="1"/>
          </p:cNvSpPr>
          <p:nvPr>
            <p:ph type="title"/>
          </p:nvPr>
        </p:nvSpPr>
        <p:spPr/>
        <p:txBody>
          <a:bodyPr>
            <a:normAutofit/>
          </a:bodyPr>
          <a:lstStyle/>
          <a:p>
            <a:r>
              <a:rPr lang="tr-TR" dirty="0"/>
              <a:t>Değişmez defter (</a:t>
            </a:r>
            <a:r>
              <a:rPr lang="tr-TR" dirty="0" err="1"/>
              <a:t>Immutable</a:t>
            </a:r>
            <a:r>
              <a:rPr lang="tr-TR" dirty="0"/>
              <a:t> </a:t>
            </a:r>
            <a:r>
              <a:rPr lang="tr-TR" dirty="0" err="1"/>
              <a:t>ledger</a:t>
            </a:r>
            <a:r>
              <a:rPr lang="tr-TR" dirty="0"/>
              <a:t>)</a:t>
            </a:r>
          </a:p>
        </p:txBody>
      </p:sp>
      <p:pic>
        <p:nvPicPr>
          <p:cNvPr id="3" name="Picture 2">
            <a:extLst>
              <a:ext uri="{FF2B5EF4-FFF2-40B4-BE49-F238E27FC236}">
                <a16:creationId xmlns:a16="http://schemas.microsoft.com/office/drawing/2014/main" id="{5AE6AA32-C4D2-4C14-B9B9-8C83A2AFFD63}"/>
              </a:ext>
            </a:extLst>
          </p:cNvPr>
          <p:cNvPicPr>
            <a:picLocks noChangeAspect="1"/>
          </p:cNvPicPr>
          <p:nvPr/>
        </p:nvPicPr>
        <p:blipFill>
          <a:blip r:embed="rId2"/>
          <a:stretch>
            <a:fillRect/>
          </a:stretch>
        </p:blipFill>
        <p:spPr>
          <a:xfrm>
            <a:off x="1846517" y="2808696"/>
            <a:ext cx="8016812" cy="3649444"/>
          </a:xfrm>
          <a:prstGeom prst="rect">
            <a:avLst/>
          </a:prstGeom>
        </p:spPr>
      </p:pic>
      <p:sp>
        <p:nvSpPr>
          <p:cNvPr id="4" name="Rectangle 3">
            <a:extLst>
              <a:ext uri="{FF2B5EF4-FFF2-40B4-BE49-F238E27FC236}">
                <a16:creationId xmlns:a16="http://schemas.microsoft.com/office/drawing/2014/main" id="{ABCC50C8-4EF8-48DA-BB91-8320ADA45EBD}"/>
              </a:ext>
            </a:extLst>
          </p:cNvPr>
          <p:cNvSpPr/>
          <p:nvPr/>
        </p:nvSpPr>
        <p:spPr>
          <a:xfrm>
            <a:off x="870204" y="1861757"/>
            <a:ext cx="10451592" cy="646331"/>
          </a:xfrm>
          <a:prstGeom prst="rect">
            <a:avLst/>
          </a:prstGeom>
        </p:spPr>
        <p:txBody>
          <a:bodyPr wrap="square">
            <a:spAutoFit/>
          </a:bodyPr>
          <a:lstStyle/>
          <a:p>
            <a:r>
              <a:rPr lang="tr-TR" dirty="0">
                <a:solidFill>
                  <a:srgbClr val="000000"/>
                </a:solidFill>
                <a:latin typeface="Open Sans"/>
              </a:rPr>
              <a:t>Bloklar, kendilerinden önceki bloka ait </a:t>
            </a:r>
            <a:r>
              <a:rPr lang="tr-TR" dirty="0" err="1">
                <a:solidFill>
                  <a:srgbClr val="000000"/>
                </a:solidFill>
                <a:latin typeface="Open Sans"/>
              </a:rPr>
              <a:t>hash</a:t>
            </a:r>
            <a:r>
              <a:rPr lang="tr-TR" dirty="0">
                <a:solidFill>
                  <a:srgbClr val="000000"/>
                </a:solidFill>
                <a:latin typeface="Open Sans"/>
              </a:rPr>
              <a:t> kodlarını içerirler. Dolayısıyla blok içindeki verilerde oynama yapıldığında </a:t>
            </a:r>
            <a:r>
              <a:rPr lang="tr-TR" dirty="0" err="1">
                <a:solidFill>
                  <a:srgbClr val="000000"/>
                </a:solidFill>
                <a:latin typeface="Open Sans"/>
              </a:rPr>
              <a:t>hash</a:t>
            </a:r>
            <a:r>
              <a:rPr lang="tr-TR" dirty="0">
                <a:solidFill>
                  <a:srgbClr val="000000"/>
                </a:solidFill>
                <a:latin typeface="Open Sans"/>
              </a:rPr>
              <a:t> kodu da </a:t>
            </a:r>
            <a:r>
              <a:rPr lang="tr-TR" dirty="0" err="1">
                <a:solidFill>
                  <a:srgbClr val="000000"/>
                </a:solidFill>
                <a:latin typeface="Open Sans"/>
              </a:rPr>
              <a:t>faklılaşacağından</a:t>
            </a:r>
            <a:r>
              <a:rPr lang="tr-TR" dirty="0">
                <a:solidFill>
                  <a:srgbClr val="000000"/>
                </a:solidFill>
                <a:latin typeface="Open Sans"/>
              </a:rPr>
              <a:t> geriye dönük değişiklik hemen anlaşılacaktır.</a:t>
            </a:r>
            <a:endParaRPr lang="tr-TR" dirty="0"/>
          </a:p>
        </p:txBody>
      </p:sp>
    </p:spTree>
    <p:extLst>
      <p:ext uri="{BB962C8B-B14F-4D97-AF65-F5344CB8AC3E}">
        <p14:creationId xmlns:p14="http://schemas.microsoft.com/office/powerpoint/2010/main" val="260126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9B4C-42EC-4A57-8FDC-2F3DCB801347}"/>
              </a:ext>
            </a:extLst>
          </p:cNvPr>
          <p:cNvSpPr>
            <a:spLocks noGrp="1"/>
          </p:cNvSpPr>
          <p:nvPr>
            <p:ph type="title"/>
          </p:nvPr>
        </p:nvSpPr>
        <p:spPr/>
        <p:txBody>
          <a:bodyPr>
            <a:normAutofit fontScale="90000"/>
          </a:bodyPr>
          <a:lstStyle/>
          <a:p>
            <a:r>
              <a:rPr lang="tr-TR" dirty="0"/>
              <a:t>Dağıtık P2P Ağ (Distributed P2P network)</a:t>
            </a:r>
          </a:p>
        </p:txBody>
      </p:sp>
      <p:pic>
        <p:nvPicPr>
          <p:cNvPr id="2050" name="Picture 2" descr="P2P Network Yapısı ve Kullanım Alanları • Sabahlatan">
            <a:extLst>
              <a:ext uri="{FF2B5EF4-FFF2-40B4-BE49-F238E27FC236}">
                <a16:creationId xmlns:a16="http://schemas.microsoft.com/office/drawing/2014/main" id="{36FC7614-7F5E-4577-934B-383F5E793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482" y="1751229"/>
            <a:ext cx="5724525"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F88978-9C5D-4AFC-8F30-82B37E985616}"/>
              </a:ext>
            </a:extLst>
          </p:cNvPr>
          <p:cNvSpPr/>
          <p:nvPr/>
        </p:nvSpPr>
        <p:spPr>
          <a:xfrm>
            <a:off x="566928" y="4738078"/>
            <a:ext cx="11058144" cy="1323439"/>
          </a:xfrm>
          <a:prstGeom prst="rect">
            <a:avLst/>
          </a:prstGeom>
        </p:spPr>
        <p:txBody>
          <a:bodyPr wrap="square">
            <a:spAutoFit/>
          </a:bodyPr>
          <a:lstStyle/>
          <a:p>
            <a:r>
              <a:rPr lang="tr-TR" sz="2000" dirty="0"/>
              <a:t>P2P sistemini durdurmanız, kapatmanız çok zordur. Bunu yapmak için bütün eşleri kapatmalı veya bağlantılarını bir şekilde sonlandırmalısınız. Bundan dolayı sistemlerin sağlam olduğunu söyleyebiliriz. Bunun yanında, P2P sistemler yüksek seviyede ölçeklenebilirdir. Birinin sisteme dahil olması için merkezi bir sunucuda, merkezi bir ayarlama yapılması gerekmez. </a:t>
            </a:r>
          </a:p>
        </p:txBody>
      </p:sp>
    </p:spTree>
    <p:extLst>
      <p:ext uri="{BB962C8B-B14F-4D97-AF65-F5344CB8AC3E}">
        <p14:creationId xmlns:p14="http://schemas.microsoft.com/office/powerpoint/2010/main" val="147530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p:txBody>
          <a:bodyPr>
            <a:normAutofit/>
          </a:bodyPr>
          <a:lstStyle/>
          <a:p>
            <a:r>
              <a:rPr lang="tr-TR" dirty="0"/>
              <a:t>Uzlaşma protokolü (</a:t>
            </a:r>
            <a:r>
              <a:rPr lang="tr-TR" dirty="0" err="1"/>
              <a:t>Consensus</a:t>
            </a:r>
            <a:r>
              <a:rPr lang="tr-TR" dirty="0"/>
              <a:t> Protocol)</a:t>
            </a:r>
          </a:p>
        </p:txBody>
      </p:sp>
      <p:sp>
        <p:nvSpPr>
          <p:cNvPr id="4" name="Rectangle 3">
            <a:extLst>
              <a:ext uri="{FF2B5EF4-FFF2-40B4-BE49-F238E27FC236}">
                <a16:creationId xmlns:a16="http://schemas.microsoft.com/office/drawing/2014/main" id="{8BCC4741-89B5-4606-9FA9-55B861EC8414}"/>
              </a:ext>
            </a:extLst>
          </p:cNvPr>
          <p:cNvSpPr/>
          <p:nvPr/>
        </p:nvSpPr>
        <p:spPr>
          <a:xfrm>
            <a:off x="1005840" y="1841284"/>
            <a:ext cx="10180320" cy="646331"/>
          </a:xfrm>
          <a:prstGeom prst="rect">
            <a:avLst/>
          </a:prstGeom>
        </p:spPr>
        <p:txBody>
          <a:bodyPr wrap="square">
            <a:spAutoFit/>
          </a:bodyPr>
          <a:lstStyle/>
          <a:p>
            <a:r>
              <a:rPr lang="tr-TR" dirty="0"/>
              <a:t>Konsensüs algoritmaları, grubun bireylerinin geri kalanı için en iyi olan kararı oluşturup desteklediği bir grup için karar verme sürecidir. Bireylerin, beğenmeseler de çoğunluk kararını desteklemesi gereken bir çözüm şeklidir.</a:t>
            </a:r>
          </a:p>
        </p:txBody>
      </p:sp>
      <p:sp>
        <p:nvSpPr>
          <p:cNvPr id="7" name="Rectangle 6">
            <a:extLst>
              <a:ext uri="{FF2B5EF4-FFF2-40B4-BE49-F238E27FC236}">
                <a16:creationId xmlns:a16="http://schemas.microsoft.com/office/drawing/2014/main" id="{171C5FCE-6CEA-4B45-A84C-53409CEEDAB3}"/>
              </a:ext>
            </a:extLst>
          </p:cNvPr>
          <p:cNvSpPr/>
          <p:nvPr/>
        </p:nvSpPr>
        <p:spPr>
          <a:xfrm>
            <a:off x="1005840" y="2837301"/>
            <a:ext cx="10515600" cy="2400657"/>
          </a:xfrm>
          <a:prstGeom prst="rect">
            <a:avLst/>
          </a:prstGeom>
        </p:spPr>
        <p:txBody>
          <a:bodyPr wrap="square">
            <a:spAutoFit/>
          </a:bodyPr>
          <a:lstStyle/>
          <a:p>
            <a:r>
              <a:rPr lang="tr-TR" sz="2400" b="1" dirty="0" err="1"/>
              <a:t>Blockchain</a:t>
            </a:r>
            <a:r>
              <a:rPr lang="tr-TR" sz="2400" b="1" dirty="0"/>
              <a:t> konsensüs modelleri, aşağıdakiler gibi bazı özel hedeflerden oluşur:</a:t>
            </a:r>
          </a:p>
          <a:p>
            <a:endParaRPr lang="tr-TR" b="1" dirty="0"/>
          </a:p>
          <a:p>
            <a:r>
              <a:rPr lang="tr-TR" b="1" dirty="0"/>
              <a:t>Bir anlaşmaya varmak: </a:t>
            </a:r>
            <a:r>
              <a:rPr lang="tr-TR" dirty="0"/>
              <a:t>Mekanizma tüm anlaşmaları gruptan mümkün olduğunca toplar.</a:t>
            </a:r>
          </a:p>
          <a:p>
            <a:r>
              <a:rPr lang="tr-TR" b="1" dirty="0"/>
              <a:t>Ekip çalışması: </a:t>
            </a:r>
            <a:r>
              <a:rPr lang="tr-TR" dirty="0"/>
              <a:t>Grubun her biri, grubun bir bütün olarak çıkarlarıyla sonuçlanan daha iyi bir anlaşmaya varmayı amaçlamaktadır.</a:t>
            </a:r>
          </a:p>
          <a:p>
            <a:r>
              <a:rPr lang="tr-TR" b="1" dirty="0"/>
              <a:t>İşbirliği: </a:t>
            </a:r>
            <a:r>
              <a:rPr lang="tr-TR" dirty="0"/>
              <a:t>Her birey bir ekip olarak çalışacak ve kendi çıkarlarını bir kenara bırakacaktır.</a:t>
            </a:r>
          </a:p>
          <a:p>
            <a:r>
              <a:rPr lang="tr-TR" b="1" dirty="0"/>
              <a:t>Eşit Haklar: </a:t>
            </a:r>
            <a:r>
              <a:rPr lang="tr-TR" dirty="0"/>
              <a:t>Her bir katılımcı oy verirken aynı değere sahiptir. Bu, her kişinin oyunun önemli olduğu anlamına gelir.</a:t>
            </a:r>
          </a:p>
          <a:p>
            <a:r>
              <a:rPr lang="tr-TR" b="1" dirty="0"/>
              <a:t>Katılım: </a:t>
            </a:r>
            <a:r>
              <a:rPr lang="tr-TR" dirty="0"/>
              <a:t>Ağ içindeki herkes oylamaya katılmalı. Kimse dışarıda bırakılamaz veya oy kullanmadan dışarıda kalamaz.</a:t>
            </a:r>
          </a:p>
        </p:txBody>
      </p:sp>
      <p:sp>
        <p:nvSpPr>
          <p:cNvPr id="10" name="Rectangle 9">
            <a:extLst>
              <a:ext uri="{FF2B5EF4-FFF2-40B4-BE49-F238E27FC236}">
                <a16:creationId xmlns:a16="http://schemas.microsoft.com/office/drawing/2014/main" id="{04FD3845-B3A5-4D87-84CF-AE05CE8B762A}"/>
              </a:ext>
            </a:extLst>
          </p:cNvPr>
          <p:cNvSpPr/>
          <p:nvPr/>
        </p:nvSpPr>
        <p:spPr>
          <a:xfrm>
            <a:off x="938784" y="5587644"/>
            <a:ext cx="10314432" cy="461665"/>
          </a:xfrm>
          <a:prstGeom prst="rect">
            <a:avLst/>
          </a:prstGeom>
        </p:spPr>
        <p:txBody>
          <a:bodyPr wrap="square">
            <a:spAutoFit/>
          </a:bodyPr>
          <a:lstStyle/>
          <a:p>
            <a:r>
              <a:rPr lang="tr-TR" sz="2400" b="1" dirty="0"/>
              <a:t>O</a:t>
            </a:r>
            <a:r>
              <a:rPr lang="sv-SE" sz="2400" b="1" dirty="0"/>
              <a:t>rtak fikir birliği algoritmaları olmadan merkezi olmayan bir sistem olamaz</a:t>
            </a:r>
            <a:endParaRPr lang="tr-TR" sz="2400" b="1" dirty="0"/>
          </a:p>
        </p:txBody>
      </p:sp>
    </p:spTree>
    <p:extLst>
      <p:ext uri="{BB962C8B-B14F-4D97-AF65-F5344CB8AC3E}">
        <p14:creationId xmlns:p14="http://schemas.microsoft.com/office/powerpoint/2010/main" val="311158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95CA-0B6A-4E9D-ABDB-4A0FF9D883DF}"/>
              </a:ext>
            </a:extLst>
          </p:cNvPr>
          <p:cNvSpPr>
            <a:spLocks noGrp="1"/>
          </p:cNvSpPr>
          <p:nvPr>
            <p:ph type="title"/>
          </p:nvPr>
        </p:nvSpPr>
        <p:spPr/>
        <p:txBody>
          <a:bodyPr/>
          <a:lstStyle/>
          <a:p>
            <a:r>
              <a:rPr lang="tr-TR" dirty="0"/>
              <a:t>Madencilik (</a:t>
            </a:r>
            <a:r>
              <a:rPr lang="tr-TR" dirty="0" err="1"/>
              <a:t>Mining</a:t>
            </a:r>
            <a:r>
              <a:rPr lang="tr-TR" dirty="0"/>
              <a:t>)</a:t>
            </a:r>
          </a:p>
        </p:txBody>
      </p:sp>
      <p:sp>
        <p:nvSpPr>
          <p:cNvPr id="3" name="Rectangle 2">
            <a:extLst>
              <a:ext uri="{FF2B5EF4-FFF2-40B4-BE49-F238E27FC236}">
                <a16:creationId xmlns:a16="http://schemas.microsoft.com/office/drawing/2014/main" id="{D3F7496D-C60C-42B9-AF95-053A5CDAA7AC}"/>
              </a:ext>
            </a:extLst>
          </p:cNvPr>
          <p:cNvSpPr/>
          <p:nvPr/>
        </p:nvSpPr>
        <p:spPr>
          <a:xfrm>
            <a:off x="890016" y="1833479"/>
            <a:ext cx="10570464" cy="646331"/>
          </a:xfrm>
          <a:prstGeom prst="rect">
            <a:avLst/>
          </a:prstGeom>
        </p:spPr>
        <p:txBody>
          <a:bodyPr wrap="square">
            <a:spAutoFit/>
          </a:bodyPr>
          <a:lstStyle/>
          <a:p>
            <a:r>
              <a:rPr lang="tr-TR" dirty="0"/>
              <a:t>Sahip olduğu yazılım ve donanım aracılığı ile </a:t>
            </a:r>
            <a:r>
              <a:rPr lang="tr-TR" dirty="0" err="1"/>
              <a:t>kriptopara</a:t>
            </a:r>
            <a:r>
              <a:rPr lang="tr-TR" dirty="0"/>
              <a:t> sisteminin ayakta kalmasına destek veren paydaşların çabalarını ve bunun karşılığında kazandıkları ödülü temsil eder.</a:t>
            </a:r>
          </a:p>
        </p:txBody>
      </p:sp>
      <p:sp>
        <p:nvSpPr>
          <p:cNvPr id="5" name="Rectangle 4">
            <a:extLst>
              <a:ext uri="{FF2B5EF4-FFF2-40B4-BE49-F238E27FC236}">
                <a16:creationId xmlns:a16="http://schemas.microsoft.com/office/drawing/2014/main" id="{CE1F374C-AC37-4346-941C-B3748E391EED}"/>
              </a:ext>
            </a:extLst>
          </p:cNvPr>
          <p:cNvSpPr/>
          <p:nvPr/>
        </p:nvSpPr>
        <p:spPr>
          <a:xfrm>
            <a:off x="890016" y="2531531"/>
            <a:ext cx="10235184" cy="1846659"/>
          </a:xfrm>
          <a:prstGeom prst="rect">
            <a:avLst/>
          </a:prstGeom>
        </p:spPr>
        <p:txBody>
          <a:bodyPr wrap="square">
            <a:spAutoFit/>
          </a:bodyPr>
          <a:lstStyle/>
          <a:p>
            <a:r>
              <a:rPr lang="tr-TR" sz="2400" b="1" dirty="0"/>
              <a:t>Madenciler sağladıkları güvenlik karşılığında iki tür ödül alırlar:</a:t>
            </a:r>
          </a:p>
          <a:p>
            <a:endParaRPr lang="tr-TR" dirty="0"/>
          </a:p>
          <a:p>
            <a:pPr marL="285750" indent="-285750">
              <a:buFont typeface="Arial" panose="020B0604020202020204" pitchFamily="34" charset="0"/>
              <a:buChar char="•"/>
            </a:pPr>
            <a:r>
              <a:rPr lang="tr-TR" dirty="0"/>
              <a:t>Doğrulanan ve bloka dahil edilen tüm işlemlerin işlem ücretleri.</a:t>
            </a:r>
          </a:p>
          <a:p>
            <a:pPr marL="285750" indent="-285750">
              <a:buFont typeface="Arial" panose="020B0604020202020204" pitchFamily="34" charset="0"/>
              <a:buChar char="•"/>
            </a:pPr>
            <a:r>
              <a:rPr lang="tr-TR" dirty="0"/>
              <a:t>Her yeni blokta oluşturulan yeni paralar blok ödülleri olarak bilinir.</a:t>
            </a:r>
          </a:p>
          <a:p>
            <a:pPr lvl="1"/>
            <a:r>
              <a:rPr lang="tr-TR" dirty="0"/>
              <a:t>Madencinin bir bloktan alabileceği yeni oluşturulan maksimum </a:t>
            </a:r>
            <a:r>
              <a:rPr lang="tr-TR" dirty="0" err="1"/>
              <a:t>Bitcoin</a:t>
            </a:r>
            <a:r>
              <a:rPr lang="tr-TR" dirty="0"/>
              <a:t> miktarı, her 4 yılda bir (her 210.000 blokta) yarıya indirilecek şekilde programlanmıştır.</a:t>
            </a:r>
          </a:p>
        </p:txBody>
      </p:sp>
      <p:sp>
        <p:nvSpPr>
          <p:cNvPr id="6" name="Rectangle 5">
            <a:extLst>
              <a:ext uri="{FF2B5EF4-FFF2-40B4-BE49-F238E27FC236}">
                <a16:creationId xmlns:a16="http://schemas.microsoft.com/office/drawing/2014/main" id="{3DF63819-3E44-4ED2-862F-F4E668E91FE3}"/>
              </a:ext>
            </a:extLst>
          </p:cNvPr>
          <p:cNvSpPr/>
          <p:nvPr/>
        </p:nvSpPr>
        <p:spPr>
          <a:xfrm>
            <a:off x="1341120" y="4429911"/>
            <a:ext cx="9784080" cy="923330"/>
          </a:xfrm>
          <a:prstGeom prst="rect">
            <a:avLst/>
          </a:prstGeom>
        </p:spPr>
        <p:txBody>
          <a:bodyPr wrap="square">
            <a:spAutoFit/>
          </a:bodyPr>
          <a:lstStyle/>
          <a:p>
            <a:pPr lvl="0">
              <a:defRPr/>
            </a:pPr>
            <a:r>
              <a:rPr lang="tr-TR" dirty="0"/>
              <a:t>Ocak 2009’da ödül blok başına 50 </a:t>
            </a:r>
            <a:r>
              <a:rPr lang="tr-TR" dirty="0" err="1"/>
              <a:t>Bitcoin</a:t>
            </a:r>
            <a:r>
              <a:rPr lang="tr-TR" dirty="0"/>
              <a:t> idi. Bu daha sonra Kasım 2012’de blok başına 25 </a:t>
            </a:r>
            <a:r>
              <a:rPr lang="tr-TR" dirty="0" err="1"/>
              <a:t>Bitcoin’e</a:t>
            </a:r>
            <a:r>
              <a:rPr lang="tr-TR" dirty="0"/>
              <a:t>, Temmuz 2016’da 12,5 </a:t>
            </a:r>
            <a:r>
              <a:rPr lang="tr-TR" dirty="0" err="1"/>
              <a:t>Bitcoin’e</a:t>
            </a:r>
            <a:r>
              <a:rPr lang="tr-TR" dirty="0"/>
              <a:t> düşürüldü. Mayıs 2020’de gerçekleşen yarılanma ile ödül 12,5 </a:t>
            </a:r>
            <a:r>
              <a:rPr lang="tr-TR" dirty="0" err="1"/>
              <a:t>BTC’den</a:t>
            </a:r>
            <a:r>
              <a:rPr lang="tr-TR" dirty="0"/>
              <a:t> 6,25 </a:t>
            </a:r>
            <a:r>
              <a:rPr lang="tr-TR" dirty="0" err="1"/>
              <a:t>BTC’ye</a:t>
            </a:r>
            <a:r>
              <a:rPr lang="tr-TR" dirty="0"/>
              <a:t> düştü. Aynı formülle, ödüller 2140 yılına kadar azalmaya devam edecektir.</a:t>
            </a:r>
          </a:p>
        </p:txBody>
      </p:sp>
    </p:spTree>
    <p:extLst>
      <p:ext uri="{BB962C8B-B14F-4D97-AF65-F5344CB8AC3E}">
        <p14:creationId xmlns:p14="http://schemas.microsoft.com/office/powerpoint/2010/main" val="1154965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p:txBody>
          <a:bodyPr>
            <a:normAutofit/>
          </a:bodyPr>
          <a:lstStyle/>
          <a:p>
            <a:r>
              <a:rPr lang="tr-TR" dirty="0"/>
              <a:t>Örnek: </a:t>
            </a:r>
            <a:r>
              <a:rPr lang="tr-TR" dirty="0" err="1"/>
              <a:t>Proof</a:t>
            </a:r>
            <a:r>
              <a:rPr lang="tr-TR" dirty="0"/>
              <a:t> of </a:t>
            </a:r>
            <a:r>
              <a:rPr lang="tr-TR" dirty="0" err="1"/>
              <a:t>Work</a:t>
            </a:r>
            <a:endParaRPr lang="tr-TR" dirty="0"/>
          </a:p>
        </p:txBody>
      </p:sp>
      <p:sp>
        <p:nvSpPr>
          <p:cNvPr id="3" name="Rectangle 2">
            <a:extLst>
              <a:ext uri="{FF2B5EF4-FFF2-40B4-BE49-F238E27FC236}">
                <a16:creationId xmlns:a16="http://schemas.microsoft.com/office/drawing/2014/main" id="{4ECB7F44-BA8E-475F-90A1-5778524706C3}"/>
              </a:ext>
            </a:extLst>
          </p:cNvPr>
          <p:cNvSpPr/>
          <p:nvPr/>
        </p:nvSpPr>
        <p:spPr>
          <a:xfrm>
            <a:off x="806967" y="1894202"/>
            <a:ext cx="8266176" cy="2769989"/>
          </a:xfrm>
          <a:prstGeom prst="rect">
            <a:avLst/>
          </a:prstGeom>
        </p:spPr>
        <p:txBody>
          <a:bodyPr wrap="square">
            <a:spAutoFit/>
          </a:bodyPr>
          <a:lstStyle/>
          <a:p>
            <a:pPr marL="285750" indent="-285750">
              <a:buFont typeface="Arial" panose="020B0604020202020204" pitchFamily="34" charset="0"/>
              <a:buChar char="•"/>
            </a:pPr>
            <a:r>
              <a:rPr lang="tr-TR" sz="2400" b="1" dirty="0"/>
              <a:t>Ödüllü blok kurma bulmacası</a:t>
            </a:r>
          </a:p>
          <a:p>
            <a:pPr marL="742950" lvl="1" indent="-285750">
              <a:buFont typeface="Arial" panose="020B0604020202020204" pitchFamily="34" charset="0"/>
              <a:buChar char="•"/>
            </a:pPr>
            <a:r>
              <a:rPr lang="tr-TR" b="1" dirty="0"/>
              <a:t>Örnek Problem: Blok </a:t>
            </a:r>
            <a:r>
              <a:rPr lang="tr-TR" b="1" dirty="0" err="1"/>
              <a:t>hash</a:t>
            </a:r>
            <a:r>
              <a:rPr lang="tr-TR" b="1" dirty="0"/>
              <a:t> değerinin «ilk 30 rakamı 0»  olması</a:t>
            </a:r>
          </a:p>
          <a:p>
            <a:pPr marL="1200150" lvl="2" indent="-285750">
              <a:buFont typeface="Arial" panose="020B0604020202020204" pitchFamily="34" charset="0"/>
              <a:buChar char="•"/>
            </a:pPr>
            <a:r>
              <a:rPr lang="tr-TR" dirty="0"/>
              <a:t>Bloğun </a:t>
            </a:r>
            <a:r>
              <a:rPr lang="tr-TR" dirty="0" err="1"/>
              <a:t>hash</a:t>
            </a:r>
            <a:r>
              <a:rPr lang="tr-TR" dirty="0"/>
              <a:t> </a:t>
            </a:r>
            <a:r>
              <a:rPr lang="tr-TR" dirty="0" err="1"/>
              <a:t>code’u</a:t>
            </a:r>
            <a:r>
              <a:rPr lang="tr-TR" dirty="0"/>
              <a:t> istenen şartı sağlayana kadar </a:t>
            </a:r>
            <a:r>
              <a:rPr lang="tr-TR" dirty="0" err="1"/>
              <a:t>nonce</a:t>
            </a:r>
            <a:r>
              <a:rPr lang="tr-TR" dirty="0"/>
              <a:t> değiştirilerek </a:t>
            </a:r>
            <a:r>
              <a:rPr lang="tr-TR" dirty="0" err="1"/>
              <a:t>hashcode</a:t>
            </a:r>
            <a:r>
              <a:rPr lang="tr-TR" dirty="0"/>
              <a:t> hesaplanır.</a:t>
            </a:r>
          </a:p>
          <a:p>
            <a:pPr marL="1200150" lvl="2" indent="-285750">
              <a:buFont typeface="Arial" panose="020B0604020202020204" pitchFamily="34" charset="0"/>
              <a:buChar char="•"/>
            </a:pPr>
            <a:endParaRPr lang="tr-TR" dirty="0"/>
          </a:p>
          <a:p>
            <a:pPr marL="285750" indent="-285750">
              <a:buFont typeface="Arial" panose="020B0604020202020204" pitchFamily="34" charset="0"/>
              <a:buChar char="•"/>
            </a:pPr>
            <a:r>
              <a:rPr lang="tr-TR" sz="2400" b="1" dirty="0"/>
              <a:t>Bulmaca çözümü + ağda yayınlama</a:t>
            </a:r>
          </a:p>
          <a:p>
            <a:pPr marL="742950" lvl="1" indent="-285750">
              <a:buFont typeface="Arial" panose="020B0604020202020204" pitchFamily="34" charset="0"/>
              <a:buChar char="•"/>
            </a:pPr>
            <a:r>
              <a:rPr lang="tr-TR" dirty="0"/>
              <a:t>Problemi çözen ve bloktaki işlemleri doğrulayan ilk madenci işlemi ağa yayınlayarak ağda belirlenen </a:t>
            </a:r>
            <a:r>
              <a:rPr lang="tr-TR" dirty="0" err="1"/>
              <a:t>kriptopara</a:t>
            </a:r>
            <a:r>
              <a:rPr lang="tr-TR" dirty="0"/>
              <a:t> ödülünü ve bloktaki işlemler için ödenen işlem ücretlerini almaya hak kazanır. </a:t>
            </a:r>
          </a:p>
        </p:txBody>
      </p:sp>
      <p:sp>
        <p:nvSpPr>
          <p:cNvPr id="5" name="Rectangle 4">
            <a:extLst>
              <a:ext uri="{FF2B5EF4-FFF2-40B4-BE49-F238E27FC236}">
                <a16:creationId xmlns:a16="http://schemas.microsoft.com/office/drawing/2014/main" id="{0FF7ACE4-9DD4-4162-BEF1-D5D71135D2C5}"/>
              </a:ext>
            </a:extLst>
          </p:cNvPr>
          <p:cNvSpPr/>
          <p:nvPr/>
        </p:nvSpPr>
        <p:spPr>
          <a:xfrm>
            <a:off x="918942" y="4987808"/>
            <a:ext cx="7761762" cy="646331"/>
          </a:xfrm>
          <a:prstGeom prst="rect">
            <a:avLst/>
          </a:prstGeom>
        </p:spPr>
        <p:txBody>
          <a:bodyPr wrap="square">
            <a:spAutoFit/>
          </a:bodyPr>
          <a:lstStyle/>
          <a:p>
            <a:pPr marL="285750" indent="-285750">
              <a:buFont typeface="Arial" panose="020B0604020202020204" pitchFamily="34" charset="0"/>
              <a:buChar char="•"/>
            </a:pPr>
            <a:r>
              <a:rPr lang="tr-TR" dirty="0"/>
              <a:t>Ağa bağlı tüm kullanıcılar, </a:t>
            </a:r>
            <a:r>
              <a:rPr lang="tr-TR" dirty="0" err="1"/>
              <a:t>blokzincirinin</a:t>
            </a:r>
            <a:r>
              <a:rPr lang="tr-TR" dirty="0"/>
              <a:t> bir kopyasını indirebilir ve aynı zamanda onaylanmış tüm blokların doğrulamasını gerçekleştirebilir.</a:t>
            </a:r>
          </a:p>
        </p:txBody>
      </p:sp>
      <p:pic>
        <p:nvPicPr>
          <p:cNvPr id="6" name="Picture 5">
            <a:extLst>
              <a:ext uri="{FF2B5EF4-FFF2-40B4-BE49-F238E27FC236}">
                <a16:creationId xmlns:a16="http://schemas.microsoft.com/office/drawing/2014/main" id="{9AC0C90F-7DFA-4F7C-AC44-3D47F8DD5214}"/>
              </a:ext>
            </a:extLst>
          </p:cNvPr>
          <p:cNvPicPr>
            <a:picLocks noChangeAspect="1"/>
          </p:cNvPicPr>
          <p:nvPr/>
        </p:nvPicPr>
        <p:blipFill>
          <a:blip r:embed="rId3"/>
          <a:stretch>
            <a:fillRect/>
          </a:stretch>
        </p:blipFill>
        <p:spPr>
          <a:xfrm>
            <a:off x="9073143" y="346245"/>
            <a:ext cx="2801866" cy="6165509"/>
          </a:xfrm>
          <a:prstGeom prst="rect">
            <a:avLst/>
          </a:prstGeom>
        </p:spPr>
      </p:pic>
    </p:spTree>
    <p:extLst>
      <p:ext uri="{BB962C8B-B14F-4D97-AF65-F5344CB8AC3E}">
        <p14:creationId xmlns:p14="http://schemas.microsoft.com/office/powerpoint/2010/main" val="76896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p:txBody>
          <a:bodyPr/>
          <a:lstStyle/>
          <a:p>
            <a:r>
              <a:rPr lang="tr-TR" dirty="0"/>
              <a:t>Temel Öğeler</a:t>
            </a:r>
          </a:p>
        </p:txBody>
      </p:sp>
      <p:pic>
        <p:nvPicPr>
          <p:cNvPr id="3" name="Picture 2">
            <a:extLst>
              <a:ext uri="{FF2B5EF4-FFF2-40B4-BE49-F238E27FC236}">
                <a16:creationId xmlns:a16="http://schemas.microsoft.com/office/drawing/2014/main" id="{E0A66806-9027-44CA-B770-BF2B0BA14B22}"/>
              </a:ext>
            </a:extLst>
          </p:cNvPr>
          <p:cNvPicPr>
            <a:picLocks noChangeAspect="1"/>
          </p:cNvPicPr>
          <p:nvPr/>
        </p:nvPicPr>
        <p:blipFill>
          <a:blip r:embed="rId3"/>
          <a:stretch>
            <a:fillRect/>
          </a:stretch>
        </p:blipFill>
        <p:spPr>
          <a:xfrm>
            <a:off x="408037" y="1908983"/>
            <a:ext cx="11439832" cy="4558985"/>
          </a:xfrm>
          <a:prstGeom prst="rect">
            <a:avLst/>
          </a:prstGeom>
        </p:spPr>
      </p:pic>
    </p:spTree>
    <p:extLst>
      <p:ext uri="{BB962C8B-B14F-4D97-AF65-F5344CB8AC3E}">
        <p14:creationId xmlns:p14="http://schemas.microsoft.com/office/powerpoint/2010/main" val="39145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F6E17-98FA-4D0F-B5AE-F974210ADA1A}"/>
              </a:ext>
            </a:extLst>
          </p:cNvPr>
          <p:cNvSpPr>
            <a:spLocks noGrp="1"/>
          </p:cNvSpPr>
          <p:nvPr>
            <p:ph type="title"/>
          </p:nvPr>
        </p:nvSpPr>
        <p:spPr>
          <a:xfrm>
            <a:off x="8391555" y="2029465"/>
            <a:ext cx="3483453" cy="1645920"/>
          </a:xfrm>
        </p:spPr>
        <p:txBody>
          <a:bodyPr/>
          <a:lstStyle/>
          <a:p>
            <a:r>
              <a:rPr lang="tr-TR" dirty="0"/>
              <a:t>Genel Bilgilendirme</a:t>
            </a:r>
          </a:p>
        </p:txBody>
      </p:sp>
      <p:pic>
        <p:nvPicPr>
          <p:cNvPr id="5" name="Picture Placeholder 11" descr="Clock">
            <a:extLst>
              <a:ext uri="{FF2B5EF4-FFF2-40B4-BE49-F238E27FC236}">
                <a16:creationId xmlns:a16="http://schemas.microsoft.com/office/drawing/2014/main" id="{3B6E0A19-3BE4-4762-AE79-FA0FFF1315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379" y="639203"/>
            <a:ext cx="774700" cy="774700"/>
          </a:xfrm>
          <a:prstGeom prst="rect">
            <a:avLst/>
          </a:prstGeom>
        </p:spPr>
      </p:pic>
      <p:sp>
        <p:nvSpPr>
          <p:cNvPr id="6" name="Text Placeholder 3">
            <a:extLst>
              <a:ext uri="{FF2B5EF4-FFF2-40B4-BE49-F238E27FC236}">
                <a16:creationId xmlns:a16="http://schemas.microsoft.com/office/drawing/2014/main" id="{248549BD-400D-4655-8010-0D322923182C}"/>
              </a:ext>
            </a:extLst>
          </p:cNvPr>
          <p:cNvSpPr txBox="1">
            <a:spLocks/>
          </p:cNvSpPr>
          <p:nvPr/>
        </p:nvSpPr>
        <p:spPr>
          <a:xfrm>
            <a:off x="709379" y="1592425"/>
            <a:ext cx="2535651" cy="1260000"/>
          </a:xfrm>
          <a:prstGeom prst="rect">
            <a:avLst/>
          </a:prstGeom>
        </p:spPr>
        <p:txBody>
          <a:bodyPr>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tr-TR" sz="2400" b="1" dirty="0"/>
              <a:t>Zamanlama</a:t>
            </a:r>
          </a:p>
          <a:p>
            <a:r>
              <a:rPr lang="tr-TR" sz="2400" b="1" dirty="0"/>
              <a:t>Yoklama</a:t>
            </a:r>
            <a:endParaRPr lang="en-US" sz="2400" b="1" dirty="0"/>
          </a:p>
          <a:p>
            <a:endParaRPr lang="en-US" dirty="0"/>
          </a:p>
        </p:txBody>
      </p:sp>
      <p:pic>
        <p:nvPicPr>
          <p:cNvPr id="7" name="Picture Placeholder 13" descr="House">
            <a:extLst>
              <a:ext uri="{FF2B5EF4-FFF2-40B4-BE49-F238E27FC236}">
                <a16:creationId xmlns:a16="http://schemas.microsoft.com/office/drawing/2014/main" id="{66703A4B-FA86-412A-B3B2-6453FC4B4A7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9618" t="-48742" r="-49618" b="-50243"/>
          <a:stretch/>
        </p:blipFill>
        <p:spPr>
          <a:xfrm>
            <a:off x="4313729" y="329936"/>
            <a:ext cx="1260000" cy="1260000"/>
          </a:xfrm>
          <a:prstGeom prst="rect">
            <a:avLst/>
          </a:prstGeom>
        </p:spPr>
      </p:pic>
      <p:sp>
        <p:nvSpPr>
          <p:cNvPr id="8" name="Text Placeholder 5">
            <a:extLst>
              <a:ext uri="{FF2B5EF4-FFF2-40B4-BE49-F238E27FC236}">
                <a16:creationId xmlns:a16="http://schemas.microsoft.com/office/drawing/2014/main" id="{D22A3820-61BE-490D-949C-D39F418FE785}"/>
              </a:ext>
            </a:extLst>
          </p:cNvPr>
          <p:cNvSpPr txBox="1">
            <a:spLocks/>
          </p:cNvSpPr>
          <p:nvPr/>
        </p:nvSpPr>
        <p:spPr>
          <a:xfrm>
            <a:off x="4223849" y="1692350"/>
            <a:ext cx="3310807" cy="774700"/>
          </a:xfrm>
          <a:prstGeom prst="rect">
            <a:avLst/>
          </a:prstGeom>
        </p:spPr>
        <p:txBody>
          <a:bodyP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tr-TR" sz="2400" b="1" dirty="0"/>
              <a:t>İletişim</a:t>
            </a:r>
            <a:endParaRPr lang="en-US" sz="2400" b="1" dirty="0"/>
          </a:p>
          <a:p>
            <a:pPr marL="0" indent="0">
              <a:buNone/>
            </a:pPr>
            <a:r>
              <a:rPr lang="tr-TR" sz="2400" dirty="0"/>
              <a:t>  </a:t>
            </a:r>
            <a:r>
              <a:rPr lang="tr-TR" sz="2400" dirty="0" err="1"/>
              <a:t>Teams</a:t>
            </a:r>
            <a:r>
              <a:rPr lang="tr-TR" sz="2400" dirty="0"/>
              <a:t> – </a:t>
            </a:r>
            <a:r>
              <a:rPr lang="tr-TR" sz="2400" dirty="0" err="1"/>
              <a:t>email</a:t>
            </a:r>
            <a:r>
              <a:rPr lang="tr-TR" sz="2400" dirty="0"/>
              <a:t> - </a:t>
            </a:r>
            <a:r>
              <a:rPr lang="tr-TR" sz="2400" dirty="0" err="1"/>
              <a:t>Mebis</a:t>
            </a:r>
            <a:endParaRPr lang="en-US" sz="2400" dirty="0"/>
          </a:p>
          <a:p>
            <a:endParaRPr lang="en-US" sz="2400" dirty="0"/>
          </a:p>
        </p:txBody>
      </p:sp>
      <p:pic>
        <p:nvPicPr>
          <p:cNvPr id="9" name="Picture Placeholder 15" descr="Pencil">
            <a:extLst>
              <a:ext uri="{FF2B5EF4-FFF2-40B4-BE49-F238E27FC236}">
                <a16:creationId xmlns:a16="http://schemas.microsoft.com/office/drawing/2014/main" id="{A5EA2EC0-5971-4380-95C7-FC85300935F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8714" t="-68864" r="-68714" b="-68864"/>
          <a:stretch/>
        </p:blipFill>
        <p:spPr>
          <a:xfrm>
            <a:off x="717204" y="3243244"/>
            <a:ext cx="1260000" cy="1260000"/>
          </a:xfrm>
          <a:prstGeom prst="rect">
            <a:avLst/>
          </a:prstGeom>
        </p:spPr>
      </p:pic>
      <p:sp>
        <p:nvSpPr>
          <p:cNvPr id="10" name="Text Placeholder 7">
            <a:extLst>
              <a:ext uri="{FF2B5EF4-FFF2-40B4-BE49-F238E27FC236}">
                <a16:creationId xmlns:a16="http://schemas.microsoft.com/office/drawing/2014/main" id="{A87451B3-132E-4181-A380-4B9DED311501}"/>
              </a:ext>
            </a:extLst>
          </p:cNvPr>
          <p:cNvSpPr txBox="1">
            <a:spLocks/>
          </p:cNvSpPr>
          <p:nvPr/>
        </p:nvSpPr>
        <p:spPr>
          <a:xfrm>
            <a:off x="491297" y="4465849"/>
            <a:ext cx="2748898" cy="1599452"/>
          </a:xfrm>
          <a:prstGeom prst="rect">
            <a:avLst/>
          </a:prstGeom>
        </p:spPr>
        <p:txBody>
          <a:bodyP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tr-TR" sz="2400" b="1" dirty="0" err="1"/>
              <a:t>Notlandırma</a:t>
            </a:r>
            <a:endParaRPr lang="tr-TR" sz="2400" b="1" dirty="0"/>
          </a:p>
          <a:p>
            <a:r>
              <a:rPr lang="tr-TR" sz="2400" dirty="0"/>
              <a:t>Vize: %40</a:t>
            </a:r>
          </a:p>
          <a:p>
            <a:r>
              <a:rPr lang="tr-TR" sz="2400" dirty="0"/>
              <a:t>Sunum: %10</a:t>
            </a:r>
          </a:p>
          <a:p>
            <a:r>
              <a:rPr lang="tr-TR" sz="2400" dirty="0"/>
              <a:t>Final: %50</a:t>
            </a:r>
          </a:p>
        </p:txBody>
      </p:sp>
      <p:pic>
        <p:nvPicPr>
          <p:cNvPr id="11" name="Picture Placeholder 17" descr="Books">
            <a:extLst>
              <a:ext uri="{FF2B5EF4-FFF2-40B4-BE49-F238E27FC236}">
                <a16:creationId xmlns:a16="http://schemas.microsoft.com/office/drawing/2014/main" id="{4B4D9DE8-4EDF-4CA4-B89D-F6AD7494009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1339" t="-71339" r="-71339" b="-71339"/>
          <a:stretch/>
        </p:blipFill>
        <p:spPr>
          <a:xfrm>
            <a:off x="4313729" y="3386949"/>
            <a:ext cx="1260000" cy="1260000"/>
          </a:xfrm>
          <a:prstGeom prst="rect">
            <a:avLst/>
          </a:prstGeom>
        </p:spPr>
      </p:pic>
      <p:sp>
        <p:nvSpPr>
          <p:cNvPr id="12" name="Text Placeholder 9">
            <a:extLst>
              <a:ext uri="{FF2B5EF4-FFF2-40B4-BE49-F238E27FC236}">
                <a16:creationId xmlns:a16="http://schemas.microsoft.com/office/drawing/2014/main" id="{9ECFC1A1-6559-47B5-8442-3090D718E7AF}"/>
              </a:ext>
            </a:extLst>
          </p:cNvPr>
          <p:cNvSpPr txBox="1">
            <a:spLocks/>
          </p:cNvSpPr>
          <p:nvPr/>
        </p:nvSpPr>
        <p:spPr>
          <a:xfrm>
            <a:off x="4111192" y="4503244"/>
            <a:ext cx="3536120" cy="1357561"/>
          </a:xfrm>
          <a:prstGeom prst="rect">
            <a:avLst/>
          </a:prstGeom>
        </p:spPr>
        <p:txBody>
          <a:bodyP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tr-TR" sz="2400" b="1" dirty="0"/>
              <a:t>Kaynaklar</a:t>
            </a:r>
          </a:p>
          <a:p>
            <a:r>
              <a:rPr lang="en-US" sz="2400" dirty="0">
                <a:hlinkClick r:id="rId10"/>
              </a:rPr>
              <a:t>https://github.com/handanyarici/Medipol_BLC_2021_2022_Guz</a:t>
            </a:r>
            <a:r>
              <a:rPr lang="tr-TR" sz="2400" dirty="0"/>
              <a:t> </a:t>
            </a:r>
            <a:endParaRPr lang="en-US" sz="2400" dirty="0"/>
          </a:p>
        </p:txBody>
      </p:sp>
    </p:spTree>
    <p:extLst>
      <p:ext uri="{BB962C8B-B14F-4D97-AF65-F5344CB8AC3E}">
        <p14:creationId xmlns:p14="http://schemas.microsoft.com/office/powerpoint/2010/main" val="255671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p:txBody>
          <a:bodyPr/>
          <a:lstStyle/>
          <a:p>
            <a:r>
              <a:rPr lang="tr-TR" dirty="0" err="1"/>
              <a:t>Blockchain</a:t>
            </a:r>
            <a:r>
              <a:rPr lang="tr-TR" dirty="0"/>
              <a:t> 1-2-3</a:t>
            </a:r>
          </a:p>
        </p:txBody>
      </p:sp>
      <p:pic>
        <p:nvPicPr>
          <p:cNvPr id="3" name="Picture 2">
            <a:extLst>
              <a:ext uri="{FF2B5EF4-FFF2-40B4-BE49-F238E27FC236}">
                <a16:creationId xmlns:a16="http://schemas.microsoft.com/office/drawing/2014/main" id="{34C395C3-2403-4BA3-9F67-DED614E54814}"/>
              </a:ext>
            </a:extLst>
          </p:cNvPr>
          <p:cNvPicPr>
            <a:picLocks noChangeAspect="1"/>
          </p:cNvPicPr>
          <p:nvPr/>
        </p:nvPicPr>
        <p:blipFill>
          <a:blip r:embed="rId2"/>
          <a:stretch>
            <a:fillRect/>
          </a:stretch>
        </p:blipFill>
        <p:spPr>
          <a:xfrm>
            <a:off x="887143" y="543797"/>
            <a:ext cx="10417714" cy="5781337"/>
          </a:xfrm>
          <a:prstGeom prst="rect">
            <a:avLst/>
          </a:prstGeom>
        </p:spPr>
      </p:pic>
    </p:spTree>
    <p:extLst>
      <p:ext uri="{BB962C8B-B14F-4D97-AF65-F5344CB8AC3E}">
        <p14:creationId xmlns:p14="http://schemas.microsoft.com/office/powerpoint/2010/main" val="2604372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p:txBody>
          <a:bodyPr>
            <a:normAutofit/>
          </a:bodyPr>
          <a:lstStyle/>
          <a:p>
            <a:r>
              <a:rPr lang="tr-TR" dirty="0"/>
              <a:t>Avantajları</a:t>
            </a:r>
          </a:p>
        </p:txBody>
      </p:sp>
      <p:sp>
        <p:nvSpPr>
          <p:cNvPr id="4" name="Rectangle 3">
            <a:extLst>
              <a:ext uri="{FF2B5EF4-FFF2-40B4-BE49-F238E27FC236}">
                <a16:creationId xmlns:a16="http://schemas.microsoft.com/office/drawing/2014/main" id="{C77A1620-326E-4B28-927C-7A4F0886FB87}"/>
              </a:ext>
            </a:extLst>
          </p:cNvPr>
          <p:cNvSpPr/>
          <p:nvPr/>
        </p:nvSpPr>
        <p:spPr>
          <a:xfrm>
            <a:off x="890016" y="1859340"/>
            <a:ext cx="10235184" cy="4154984"/>
          </a:xfrm>
          <a:prstGeom prst="rect">
            <a:avLst/>
          </a:prstGeom>
        </p:spPr>
        <p:txBody>
          <a:bodyPr wrap="square">
            <a:spAutoFit/>
          </a:bodyPr>
          <a:lstStyle/>
          <a:p>
            <a:pPr marL="285750" indent="-285750">
              <a:buFont typeface="Arial" panose="020B0604020202020204" pitchFamily="34" charset="0"/>
              <a:buChar char="•"/>
            </a:pPr>
            <a:r>
              <a:rPr lang="tr-TR" sz="2400" dirty="0"/>
              <a:t>Verilerin bir kopyası tüm paydaşlar tarafından kaydedilir, herkes bu verilere erişebilir ve yapılan işlemleri görebilir. Verilerin bu şekilde saklanması sayesinde veri kaybı ve veri tahribatı önlenir</a:t>
            </a:r>
          </a:p>
          <a:p>
            <a:pPr marL="285750" indent="-285750">
              <a:buFont typeface="Arial" panose="020B0604020202020204" pitchFamily="34" charset="0"/>
              <a:buChar char="•"/>
            </a:pPr>
            <a:r>
              <a:rPr lang="tr-TR" sz="2400" dirty="0"/>
              <a:t>Dijital imza ve doğrulamalar sayesinde aracılara ihtiyaç duymadan paydaşlarını birbirine güvenmesini sağlanır.</a:t>
            </a:r>
          </a:p>
          <a:p>
            <a:pPr marL="285750" indent="-285750">
              <a:buFont typeface="Arial" panose="020B0604020202020204" pitchFamily="34" charset="0"/>
              <a:buChar char="•"/>
            </a:pPr>
            <a:r>
              <a:rPr lang="tr-TR" sz="2400" dirty="0"/>
              <a:t>Herkes hem kendi işleminin durumunu hem de </a:t>
            </a:r>
            <a:r>
              <a:rPr lang="tr-TR" sz="2400" dirty="0" err="1"/>
              <a:t>blokzincirindeki</a:t>
            </a:r>
            <a:r>
              <a:rPr lang="tr-TR" sz="2400" dirty="0"/>
              <a:t> tüm işlemlerin ayrıntılarını görebilir, bu şekilde şeffaflık sağlanmış olur. </a:t>
            </a:r>
          </a:p>
          <a:p>
            <a:pPr marL="285750" indent="-285750">
              <a:buFont typeface="Arial" panose="020B0604020202020204" pitchFamily="34" charset="0"/>
              <a:buChar char="•"/>
            </a:pPr>
            <a:r>
              <a:rPr lang="tr-TR" sz="2400" dirty="0" err="1"/>
              <a:t>Blokzinciri</a:t>
            </a:r>
            <a:r>
              <a:rPr lang="tr-TR" sz="2400" dirty="0"/>
              <a:t> üzerindeki veriler değiştirilemez veya silinemez.</a:t>
            </a:r>
          </a:p>
          <a:p>
            <a:pPr marL="285750" indent="-285750">
              <a:buFont typeface="Arial" panose="020B0604020202020204" pitchFamily="34" charset="0"/>
              <a:buChar char="•"/>
            </a:pPr>
            <a:r>
              <a:rPr lang="tr-TR" sz="2400" dirty="0"/>
              <a:t>Merkezi bir otorite olmadan çalışabilir, bu dağıtık yapısı sayesinde kontrol edilemez, iptal edilemez veya kapatılamaz.</a:t>
            </a:r>
          </a:p>
          <a:p>
            <a:pPr marL="285750" indent="-285750">
              <a:buFont typeface="Arial" panose="020B0604020202020204" pitchFamily="34" charset="0"/>
              <a:buChar char="•"/>
            </a:pPr>
            <a:r>
              <a:rPr lang="tr-TR" sz="2400" dirty="0"/>
              <a:t>Akıllı sözleşmeler sayesinde belirli faaliyetler otomatikleştirilebilir.</a:t>
            </a:r>
          </a:p>
        </p:txBody>
      </p:sp>
    </p:spTree>
    <p:extLst>
      <p:ext uri="{BB962C8B-B14F-4D97-AF65-F5344CB8AC3E}">
        <p14:creationId xmlns:p14="http://schemas.microsoft.com/office/powerpoint/2010/main" val="1270893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859536" y="447522"/>
            <a:ext cx="10058400" cy="1371600"/>
          </a:xfrm>
        </p:spPr>
        <p:txBody>
          <a:bodyPr/>
          <a:lstStyle/>
          <a:p>
            <a:r>
              <a:rPr lang="tr-TR" dirty="0"/>
              <a:t>Dezavantajları</a:t>
            </a:r>
          </a:p>
        </p:txBody>
      </p:sp>
      <p:sp>
        <p:nvSpPr>
          <p:cNvPr id="3" name="Rectangle 2">
            <a:extLst>
              <a:ext uri="{FF2B5EF4-FFF2-40B4-BE49-F238E27FC236}">
                <a16:creationId xmlns:a16="http://schemas.microsoft.com/office/drawing/2014/main" id="{7E7D1EF0-BE35-49A4-BD24-F40F0A88B475}"/>
              </a:ext>
            </a:extLst>
          </p:cNvPr>
          <p:cNvSpPr/>
          <p:nvPr/>
        </p:nvSpPr>
        <p:spPr>
          <a:xfrm>
            <a:off x="859536" y="1693605"/>
            <a:ext cx="10759440" cy="4524315"/>
          </a:xfrm>
          <a:prstGeom prst="rect">
            <a:avLst/>
          </a:prstGeom>
        </p:spPr>
        <p:txBody>
          <a:bodyPr wrap="square">
            <a:spAutoFit/>
          </a:bodyPr>
          <a:lstStyle/>
          <a:p>
            <a:pPr marL="342900" indent="-342900">
              <a:buFont typeface="Arial" panose="020B0604020202020204" pitchFamily="34" charset="0"/>
              <a:buChar char="•"/>
            </a:pPr>
            <a:r>
              <a:rPr lang="tr-TR" sz="2400" dirty="0"/>
              <a:t>Uzlaşma protokolü olarak </a:t>
            </a:r>
            <a:r>
              <a:rPr lang="tr-TR" sz="2400" dirty="0" err="1"/>
              <a:t>proof</a:t>
            </a:r>
            <a:r>
              <a:rPr lang="tr-TR" sz="2400" dirty="0"/>
              <a:t> of </a:t>
            </a:r>
            <a:r>
              <a:rPr lang="tr-TR" sz="2400" dirty="0" err="1"/>
              <a:t>work</a:t>
            </a:r>
            <a:r>
              <a:rPr lang="tr-TR" sz="2400" dirty="0"/>
              <a:t> (işin ispatı) kullanılan </a:t>
            </a:r>
            <a:r>
              <a:rPr lang="tr-TR" sz="2400" dirty="0" err="1"/>
              <a:t>blokzincirlerinde</a:t>
            </a:r>
            <a:r>
              <a:rPr lang="tr-TR" sz="2400" dirty="0"/>
              <a:t> çok fazla enerji tüketilmekte ve çok pahalı bilgisayar sistemleri çalıştırılmaktadır.</a:t>
            </a:r>
          </a:p>
          <a:p>
            <a:pPr marL="342900" indent="-342900">
              <a:buFont typeface="Arial" panose="020B0604020202020204" pitchFamily="34" charset="0"/>
              <a:buChar char="•"/>
            </a:pPr>
            <a:r>
              <a:rPr lang="tr-TR" sz="2400" dirty="0" err="1"/>
              <a:t>Blokzincirindeki</a:t>
            </a:r>
            <a:r>
              <a:rPr lang="tr-TR" sz="2400" dirty="0"/>
              <a:t> tüm veriler her bir düğümde ayrı ayrı saklanmaktadır ve her bir işlem sonrası bu düğümlerdeki verilerin tutarlılığı sağlanmaktadır. Örneğin zincire bir blok eklemek </a:t>
            </a:r>
            <a:r>
              <a:rPr lang="tr-TR" sz="2400" dirty="0" err="1"/>
              <a:t>Bitcoin</a:t>
            </a:r>
            <a:r>
              <a:rPr lang="tr-TR" sz="2400" dirty="0"/>
              <a:t> zincirinde 10- 60 dakika </a:t>
            </a:r>
            <a:r>
              <a:rPr lang="tr-TR" sz="2400" dirty="0" err="1"/>
              <a:t>Ethereum</a:t>
            </a:r>
            <a:r>
              <a:rPr lang="tr-TR" sz="2400" dirty="0"/>
              <a:t> zincirinde ise 15 saniye zaman almaktadır. Bu nedenle geleneksel </a:t>
            </a:r>
            <a:r>
              <a:rPr lang="tr-TR" sz="2400" dirty="0" err="1"/>
              <a:t>veritabanları</a:t>
            </a:r>
            <a:r>
              <a:rPr lang="tr-TR" sz="2400" dirty="0"/>
              <a:t> ile performans bakımından kıyaslandığında yetersiz kalmaktadır. </a:t>
            </a:r>
          </a:p>
          <a:p>
            <a:pPr marL="342900" indent="-342900">
              <a:buFont typeface="Arial" panose="020B0604020202020204" pitchFamily="34" charset="0"/>
              <a:buChar char="•"/>
            </a:pPr>
            <a:r>
              <a:rPr lang="tr-TR" sz="2400" dirty="0"/>
              <a:t>Ağdaki her bir düğümün tüm verilerin bir kopyasını saklayabilmesi ve içeriğine erişebilmesi, kullanıcıların mahremiyetine zarar verebilir.</a:t>
            </a:r>
          </a:p>
          <a:p>
            <a:pPr marL="342900" indent="-342900">
              <a:buFont typeface="Arial" panose="020B0604020202020204" pitchFamily="34" charset="0"/>
              <a:buChar char="•"/>
            </a:pPr>
            <a:r>
              <a:rPr lang="tr-TR" sz="2400" dirty="0"/>
              <a:t>Akıllı sözleşmeler bir kez oluşturulduktan sonra değiştirilemez ve </a:t>
            </a:r>
            <a:r>
              <a:rPr lang="tr-TR" sz="2400" dirty="0" err="1"/>
              <a:t>blokzincirinde</a:t>
            </a:r>
            <a:r>
              <a:rPr lang="tr-TR" sz="2400" dirty="0"/>
              <a:t> herkesin erişimine açık halde saklanır. Bu da akıllı sözleşmeleri kötü niyetli saldırılara karşı savunmasız bırakabilir.</a:t>
            </a:r>
          </a:p>
        </p:txBody>
      </p:sp>
    </p:spTree>
    <p:extLst>
      <p:ext uri="{BB962C8B-B14F-4D97-AF65-F5344CB8AC3E}">
        <p14:creationId xmlns:p14="http://schemas.microsoft.com/office/powerpoint/2010/main" val="62753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FC45-709B-498C-9726-EFDE83D8C734}"/>
              </a:ext>
            </a:extLst>
          </p:cNvPr>
          <p:cNvSpPr>
            <a:spLocks noGrp="1"/>
          </p:cNvSpPr>
          <p:nvPr>
            <p:ph type="title"/>
          </p:nvPr>
        </p:nvSpPr>
        <p:spPr>
          <a:xfrm>
            <a:off x="944880" y="1349730"/>
            <a:ext cx="3553968" cy="1371600"/>
          </a:xfrm>
        </p:spPr>
        <p:txBody>
          <a:bodyPr>
            <a:normAutofit fontScale="90000"/>
          </a:bodyPr>
          <a:lstStyle/>
          <a:p>
            <a:r>
              <a:rPr lang="tr-TR" dirty="0" err="1"/>
              <a:t>Blokzincir</a:t>
            </a:r>
            <a:r>
              <a:rPr lang="tr-TR" dirty="0"/>
              <a:t> İhtiyacının Belirlenmesi</a:t>
            </a:r>
          </a:p>
        </p:txBody>
      </p:sp>
      <p:pic>
        <p:nvPicPr>
          <p:cNvPr id="3" name="Picture 2">
            <a:extLst>
              <a:ext uri="{FF2B5EF4-FFF2-40B4-BE49-F238E27FC236}">
                <a16:creationId xmlns:a16="http://schemas.microsoft.com/office/drawing/2014/main" id="{5A378F3F-3A51-4F4C-A357-1242DDA5B285}"/>
              </a:ext>
            </a:extLst>
          </p:cNvPr>
          <p:cNvPicPr>
            <a:picLocks noChangeAspect="1"/>
          </p:cNvPicPr>
          <p:nvPr/>
        </p:nvPicPr>
        <p:blipFill>
          <a:blip r:embed="rId2"/>
          <a:stretch>
            <a:fillRect/>
          </a:stretch>
        </p:blipFill>
        <p:spPr>
          <a:xfrm>
            <a:off x="5137831" y="431096"/>
            <a:ext cx="6359225" cy="6071259"/>
          </a:xfrm>
          <a:prstGeom prst="rect">
            <a:avLst/>
          </a:prstGeom>
        </p:spPr>
      </p:pic>
    </p:spTree>
    <p:extLst>
      <p:ext uri="{BB962C8B-B14F-4D97-AF65-F5344CB8AC3E}">
        <p14:creationId xmlns:p14="http://schemas.microsoft.com/office/powerpoint/2010/main" val="119289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786384" y="325602"/>
            <a:ext cx="10058400" cy="1371600"/>
          </a:xfrm>
        </p:spPr>
        <p:txBody>
          <a:bodyPr/>
          <a:lstStyle/>
          <a:p>
            <a:r>
              <a:rPr lang="tr-TR" dirty="0"/>
              <a:t>Temel Zorluklar</a:t>
            </a:r>
          </a:p>
        </p:txBody>
      </p:sp>
      <p:sp>
        <p:nvSpPr>
          <p:cNvPr id="3" name="Rectangle 2">
            <a:extLst>
              <a:ext uri="{FF2B5EF4-FFF2-40B4-BE49-F238E27FC236}">
                <a16:creationId xmlns:a16="http://schemas.microsoft.com/office/drawing/2014/main" id="{F1EADD24-684D-4F1F-923E-5D3C8BC65889}"/>
              </a:ext>
            </a:extLst>
          </p:cNvPr>
          <p:cNvSpPr/>
          <p:nvPr/>
        </p:nvSpPr>
        <p:spPr>
          <a:xfrm>
            <a:off x="1182624" y="5584228"/>
            <a:ext cx="10058400" cy="707886"/>
          </a:xfrm>
          <a:prstGeom prst="rect">
            <a:avLst/>
          </a:prstGeom>
        </p:spPr>
        <p:txBody>
          <a:bodyPr wrap="square">
            <a:spAutoFit/>
          </a:bodyPr>
          <a:lstStyle/>
          <a:p>
            <a:r>
              <a:rPr lang="tr-TR" sz="2000" dirty="0">
                <a:solidFill>
                  <a:srgbClr val="0F1419"/>
                </a:solidFill>
                <a:latin typeface="TwitterChirp"/>
              </a:rPr>
              <a:t>Geliştirme aşamasındaki herhangi bir teknolojide proje geliştirirken sermaye ve zaman kaybını önlemenin en iyi yolunun hatalardan ve teknolojinin şimdiki kapasitesini anlamaktan geçiyor</a:t>
            </a:r>
            <a:r>
              <a:rPr lang="tr-TR" dirty="0">
                <a:solidFill>
                  <a:srgbClr val="0F1419"/>
                </a:solidFill>
                <a:latin typeface="TwitterChirp"/>
              </a:rPr>
              <a:t>.</a:t>
            </a:r>
            <a:endParaRPr lang="tr-TR" dirty="0"/>
          </a:p>
        </p:txBody>
      </p:sp>
      <p:sp>
        <p:nvSpPr>
          <p:cNvPr id="4" name="Rectangle 3">
            <a:extLst>
              <a:ext uri="{FF2B5EF4-FFF2-40B4-BE49-F238E27FC236}">
                <a16:creationId xmlns:a16="http://schemas.microsoft.com/office/drawing/2014/main" id="{CF3A6AF4-1E25-4F85-A5DA-769FCD858CF2}"/>
              </a:ext>
            </a:extLst>
          </p:cNvPr>
          <p:cNvSpPr/>
          <p:nvPr/>
        </p:nvSpPr>
        <p:spPr>
          <a:xfrm>
            <a:off x="633984" y="1518756"/>
            <a:ext cx="11155680" cy="3724096"/>
          </a:xfrm>
          <a:prstGeom prst="rect">
            <a:avLst/>
          </a:prstGeom>
        </p:spPr>
        <p:txBody>
          <a:bodyPr wrap="square">
            <a:spAutoFit/>
          </a:bodyPr>
          <a:lstStyle/>
          <a:p>
            <a:pPr marL="342900" indent="-342900">
              <a:buAutoNum type="arabicPeriod"/>
            </a:pPr>
            <a:r>
              <a:rPr lang="tr-TR" sz="2400" b="1" dirty="0"/>
              <a:t>Ölçeklenebilirlik (</a:t>
            </a:r>
            <a:r>
              <a:rPr lang="tr-TR" sz="2400" b="1" dirty="0" err="1"/>
              <a:t>Scalibility</a:t>
            </a:r>
            <a:r>
              <a:rPr lang="tr-TR" sz="2400" b="1" dirty="0"/>
              <a:t>)</a:t>
            </a:r>
          </a:p>
          <a:p>
            <a:pPr lvl="1"/>
            <a:r>
              <a:rPr lang="tr-TR" sz="2000" dirty="0" err="1"/>
              <a:t>Blockchain</a:t>
            </a:r>
            <a:r>
              <a:rPr lang="tr-TR" sz="2000" dirty="0"/>
              <a:t> ağı üzerinde saniyede gerçekleştirilebilen işlem sayısının yetersiz</a:t>
            </a:r>
            <a:endParaRPr lang="tr-TR" sz="2000" b="1" dirty="0"/>
          </a:p>
          <a:p>
            <a:pPr marL="342900" indent="-342900">
              <a:buAutoNum type="arabicPeriod"/>
            </a:pPr>
            <a:r>
              <a:rPr lang="tr-TR" sz="2400" b="1" dirty="0"/>
              <a:t>Gizlilik (</a:t>
            </a:r>
            <a:r>
              <a:rPr lang="tr-TR" sz="2400" b="1" dirty="0" err="1"/>
              <a:t>Privacy</a:t>
            </a:r>
            <a:r>
              <a:rPr lang="tr-TR" sz="2400" b="1" dirty="0"/>
              <a:t>)</a:t>
            </a:r>
          </a:p>
          <a:p>
            <a:pPr lvl="1"/>
            <a:r>
              <a:rPr lang="tr-TR" sz="2000" dirty="0"/>
              <a:t>Explorer adı verilen işlem takip platformlarına ait veriler yeteri kadar izlenirse kişilerin ifşa olabilmesi ihtimali söz konusu.</a:t>
            </a:r>
            <a:endParaRPr lang="tr-TR" sz="2800" b="1" dirty="0"/>
          </a:p>
          <a:p>
            <a:pPr marL="342900" indent="-342900">
              <a:buAutoNum type="arabicPeriod"/>
            </a:pPr>
            <a:r>
              <a:rPr lang="tr-TR" sz="2400" b="1" dirty="0"/>
              <a:t>Depolama (Storage)</a:t>
            </a:r>
          </a:p>
          <a:p>
            <a:pPr lvl="1"/>
            <a:r>
              <a:rPr lang="tr-TR" sz="2000" dirty="0" err="1"/>
              <a:t>Şuanki</a:t>
            </a:r>
            <a:r>
              <a:rPr lang="tr-TR" sz="2000" dirty="0"/>
              <a:t> algoritmalar sistemdeki her </a:t>
            </a:r>
            <a:r>
              <a:rPr lang="tr-TR" sz="2000" dirty="0" err="1"/>
              <a:t>node’un</a:t>
            </a:r>
            <a:r>
              <a:rPr lang="tr-TR" sz="2000" dirty="0"/>
              <a:t> tüm </a:t>
            </a:r>
            <a:r>
              <a:rPr lang="tr-TR" sz="2000" dirty="0" err="1"/>
              <a:t>blockchain</a:t>
            </a:r>
            <a:r>
              <a:rPr lang="tr-TR" sz="2000" dirty="0"/>
              <a:t> geçmişini depolaması temeline dayanıyorken IOT cihazlarının sistemde barınması bile bir tartışma konusu</a:t>
            </a:r>
            <a:endParaRPr lang="tr-TR" sz="2000" b="1" dirty="0"/>
          </a:p>
          <a:p>
            <a:pPr marL="342900" indent="-342900">
              <a:buAutoNum type="arabicPeriod"/>
            </a:pPr>
            <a:r>
              <a:rPr lang="tr-TR" sz="2400" b="1" dirty="0"/>
              <a:t>Fikir Birliği (</a:t>
            </a:r>
            <a:r>
              <a:rPr lang="tr-TR" sz="2400" b="1" dirty="0" err="1"/>
              <a:t>Consensus</a:t>
            </a:r>
            <a:r>
              <a:rPr lang="tr-TR" sz="2400" b="1" dirty="0"/>
              <a:t>)</a:t>
            </a:r>
          </a:p>
          <a:p>
            <a:pPr lvl="1"/>
            <a:r>
              <a:rPr lang="tr-TR" sz="2000" dirty="0"/>
              <a:t>Bir sistemin üzerine inşa edileceği bir onay mekanizması belirlemek projelerin devamlılığı açısından kritik önem arz ediyor.</a:t>
            </a:r>
          </a:p>
        </p:txBody>
      </p:sp>
    </p:spTree>
    <p:extLst>
      <p:ext uri="{BB962C8B-B14F-4D97-AF65-F5344CB8AC3E}">
        <p14:creationId xmlns:p14="http://schemas.microsoft.com/office/powerpoint/2010/main" val="346905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p:txBody>
          <a:bodyPr/>
          <a:lstStyle/>
          <a:p>
            <a:r>
              <a:rPr lang="tr-TR" dirty="0"/>
              <a:t>Teknik Zorluklar</a:t>
            </a:r>
          </a:p>
        </p:txBody>
      </p:sp>
      <p:sp>
        <p:nvSpPr>
          <p:cNvPr id="4" name="Rectangle 3">
            <a:extLst>
              <a:ext uri="{FF2B5EF4-FFF2-40B4-BE49-F238E27FC236}">
                <a16:creationId xmlns:a16="http://schemas.microsoft.com/office/drawing/2014/main" id="{CF3A6AF4-1E25-4F85-A5DA-769FCD858CF2}"/>
              </a:ext>
            </a:extLst>
          </p:cNvPr>
          <p:cNvSpPr/>
          <p:nvPr/>
        </p:nvSpPr>
        <p:spPr>
          <a:xfrm>
            <a:off x="658368" y="1848683"/>
            <a:ext cx="11143488" cy="4154984"/>
          </a:xfrm>
          <a:prstGeom prst="rect">
            <a:avLst/>
          </a:prstGeom>
        </p:spPr>
        <p:txBody>
          <a:bodyPr wrap="square">
            <a:spAutoFit/>
          </a:bodyPr>
          <a:lstStyle/>
          <a:p>
            <a:pPr marL="342900" indent="-342900">
              <a:buAutoNum type="arabicPeriod"/>
            </a:pPr>
            <a:r>
              <a:rPr lang="tr-TR" sz="2400" b="1" dirty="0" err="1"/>
              <a:t>Değiştirilemezlik</a:t>
            </a:r>
            <a:r>
              <a:rPr lang="tr-TR" sz="2400" b="1" dirty="0"/>
              <a:t> (</a:t>
            </a:r>
            <a:r>
              <a:rPr lang="tr-TR" sz="2400" b="1" dirty="0" err="1"/>
              <a:t>irrevocability</a:t>
            </a:r>
            <a:r>
              <a:rPr lang="tr-TR" sz="2400" b="1" dirty="0"/>
              <a:t>): </a:t>
            </a:r>
          </a:p>
          <a:p>
            <a:pPr lvl="1"/>
            <a:r>
              <a:rPr lang="tr-TR" sz="2000" dirty="0"/>
              <a:t>Herkes hata yapar. Bu sebeple ki bilimsel yaklaşımlarda bile göz önüne alınan hata payının </a:t>
            </a:r>
            <a:r>
              <a:rPr lang="tr-TR" sz="2000" dirty="0" err="1"/>
              <a:t>blockchain</a:t>
            </a:r>
            <a:r>
              <a:rPr lang="tr-TR" sz="2000" dirty="0"/>
              <a:t> yapısında </a:t>
            </a:r>
            <a:r>
              <a:rPr lang="tr-TR" sz="2000" dirty="0" err="1"/>
              <a:t>tolere</a:t>
            </a:r>
            <a:r>
              <a:rPr lang="tr-TR" sz="2000" dirty="0"/>
              <a:t> edilen bir yaklaşım olmadığını söyleyebiliriz.</a:t>
            </a:r>
          </a:p>
          <a:p>
            <a:pPr marL="342900" indent="-342900">
              <a:buAutoNum type="arabicPeriod"/>
            </a:pPr>
            <a:r>
              <a:rPr lang="tr-TR" sz="2400" b="1" dirty="0"/>
              <a:t>Düzenleyici Yoksunluğu (</a:t>
            </a:r>
            <a:r>
              <a:rPr lang="tr-TR" sz="2400" b="1" dirty="0" err="1"/>
              <a:t>Regulator</a:t>
            </a:r>
            <a:r>
              <a:rPr lang="tr-TR" sz="2400" b="1" dirty="0"/>
              <a:t> </a:t>
            </a:r>
            <a:r>
              <a:rPr lang="tr-TR" sz="2400" b="1" dirty="0" err="1"/>
              <a:t>absence</a:t>
            </a:r>
            <a:r>
              <a:rPr lang="tr-TR" sz="2400" b="1" dirty="0"/>
              <a:t>): </a:t>
            </a:r>
          </a:p>
          <a:p>
            <a:pPr lvl="1"/>
            <a:r>
              <a:rPr lang="tr-TR" sz="2000" dirty="0"/>
              <a:t>Hak ve sorumlulukların bireyler </a:t>
            </a:r>
            <a:r>
              <a:rPr lang="tr-TR" sz="2000" dirty="0" err="1"/>
              <a:t>insiyatifine</a:t>
            </a:r>
            <a:r>
              <a:rPr lang="tr-TR" sz="2000" dirty="0"/>
              <a:t> devredilmesi </a:t>
            </a:r>
            <a:r>
              <a:rPr lang="tr-TR" sz="2000" dirty="0" err="1"/>
              <a:t>muhattap</a:t>
            </a:r>
            <a:r>
              <a:rPr lang="tr-TR" sz="2000" dirty="0"/>
              <a:t> arayışını sonlandırmayacak.</a:t>
            </a:r>
            <a:endParaRPr lang="tr-TR" sz="2000" b="1" dirty="0"/>
          </a:p>
          <a:p>
            <a:pPr marL="342900" indent="-342900">
              <a:buAutoNum type="arabicPeriod"/>
            </a:pPr>
            <a:r>
              <a:rPr lang="tr-TR" sz="2400" b="1" dirty="0"/>
              <a:t>Yan etkenlerin göz ardı edilmesi:</a:t>
            </a:r>
          </a:p>
          <a:p>
            <a:pPr lvl="1"/>
            <a:r>
              <a:rPr lang="tr-TR" sz="2000" dirty="0"/>
              <a:t>Sosyolojik, ekonomik ve politik olarak piyasanın doğru yorumlanması ve hitap edilen kitlenin analiz edilmesi gerekiyor.</a:t>
            </a:r>
            <a:endParaRPr lang="tr-TR" sz="2000" b="1" dirty="0"/>
          </a:p>
          <a:p>
            <a:pPr marL="342900" indent="-342900">
              <a:buAutoNum type="arabicPeriod"/>
            </a:pPr>
            <a:r>
              <a:rPr lang="tr-TR" sz="2400" b="1" dirty="0"/>
              <a:t>Piyasa değeri dalgalanmaları (</a:t>
            </a:r>
            <a:r>
              <a:rPr lang="tr-TR" sz="2400" b="1" dirty="0" err="1"/>
              <a:t>volatility</a:t>
            </a:r>
            <a:r>
              <a:rPr lang="tr-TR" sz="2400" b="1" dirty="0"/>
              <a:t>):</a:t>
            </a:r>
          </a:p>
          <a:p>
            <a:pPr lvl="1"/>
            <a:r>
              <a:rPr lang="tr-TR" sz="2000" dirty="0"/>
              <a:t>Kurumsal çözümler arttıkça bu risk elenecektir.</a:t>
            </a:r>
          </a:p>
          <a:p>
            <a:pPr marL="342900" indent="-342900">
              <a:buAutoNum type="arabicPeriod"/>
            </a:pPr>
            <a:r>
              <a:rPr lang="tr-TR" sz="2400" b="1" dirty="0"/>
              <a:t>Hukuksal belirsizlikler (</a:t>
            </a:r>
            <a:r>
              <a:rPr lang="tr-TR" sz="2400" b="1" dirty="0" err="1"/>
              <a:t>regulation</a:t>
            </a:r>
            <a:r>
              <a:rPr lang="tr-TR" sz="2400" b="1" dirty="0"/>
              <a:t>): </a:t>
            </a:r>
          </a:p>
          <a:p>
            <a:pPr lvl="1"/>
            <a:r>
              <a:rPr lang="tr-TR" sz="2000" dirty="0"/>
              <a:t>Ülkelerin kararnamelerini yeni yeni oluşturuyor olmaları.</a:t>
            </a:r>
          </a:p>
        </p:txBody>
      </p:sp>
    </p:spTree>
    <p:extLst>
      <p:ext uri="{BB962C8B-B14F-4D97-AF65-F5344CB8AC3E}">
        <p14:creationId xmlns:p14="http://schemas.microsoft.com/office/powerpoint/2010/main" val="280748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2F6C914-E50D-4B87-9FDE-33C4DC262680}"/>
              </a:ext>
            </a:extLst>
          </p:cNvPr>
          <p:cNvSpPr>
            <a:spLocks noGrp="1"/>
          </p:cNvSpPr>
          <p:nvPr>
            <p:ph type="pic" sz="quarter" idx="14"/>
          </p:nvPr>
        </p:nvSpPr>
        <p:spPr/>
      </p:sp>
      <p:sp>
        <p:nvSpPr>
          <p:cNvPr id="4" name="Title 3">
            <a:extLst>
              <a:ext uri="{FF2B5EF4-FFF2-40B4-BE49-F238E27FC236}">
                <a16:creationId xmlns:a16="http://schemas.microsoft.com/office/drawing/2014/main" id="{B9A9FF3F-9AE9-4424-AD95-203F0B906D8B}"/>
              </a:ext>
            </a:extLst>
          </p:cNvPr>
          <p:cNvSpPr>
            <a:spLocks noGrp="1"/>
          </p:cNvSpPr>
          <p:nvPr>
            <p:ph type="title"/>
          </p:nvPr>
        </p:nvSpPr>
        <p:spPr/>
        <p:txBody>
          <a:bodyPr/>
          <a:lstStyle/>
          <a:p>
            <a:pPr algn="ctr"/>
            <a:r>
              <a:rPr lang="tr-TR" dirty="0"/>
              <a:t>DOGE</a:t>
            </a:r>
          </a:p>
        </p:txBody>
      </p:sp>
      <p:sp>
        <p:nvSpPr>
          <p:cNvPr id="6" name="Rectangle 5">
            <a:extLst>
              <a:ext uri="{FF2B5EF4-FFF2-40B4-BE49-F238E27FC236}">
                <a16:creationId xmlns:a16="http://schemas.microsoft.com/office/drawing/2014/main" id="{DD0E4237-7280-41EE-8579-EEDCC1694752}"/>
              </a:ext>
            </a:extLst>
          </p:cNvPr>
          <p:cNvSpPr/>
          <p:nvPr/>
        </p:nvSpPr>
        <p:spPr>
          <a:xfrm>
            <a:off x="6791399" y="819295"/>
            <a:ext cx="5303065" cy="1200329"/>
          </a:xfrm>
          <a:prstGeom prst="rect">
            <a:avLst/>
          </a:prstGeom>
        </p:spPr>
        <p:txBody>
          <a:bodyPr wrap="square">
            <a:spAutoFit/>
          </a:bodyPr>
          <a:lstStyle/>
          <a:p>
            <a:r>
              <a:rPr lang="tr-TR" dirty="0">
                <a:solidFill>
                  <a:srgbClr val="202122"/>
                </a:solidFill>
                <a:latin typeface="Arial" panose="020B0604020202020204" pitchFamily="34" charset="0"/>
              </a:rPr>
              <a:t>Anlık, eğlenceli ve geleneksel bankacılık ücretlerinden muaf bir ödeme sistemi kurmaya karar veren yazılım mühendisleri </a:t>
            </a:r>
            <a:r>
              <a:rPr lang="tr-TR" dirty="0" err="1">
                <a:solidFill>
                  <a:srgbClr val="202122"/>
                </a:solidFill>
                <a:latin typeface="Arial" panose="020B0604020202020204" pitchFamily="34" charset="0"/>
              </a:rPr>
              <a:t>Billy</a:t>
            </a:r>
            <a:r>
              <a:rPr lang="tr-TR" dirty="0">
                <a:solidFill>
                  <a:srgbClr val="202122"/>
                </a:solidFill>
                <a:latin typeface="Arial" panose="020B0604020202020204" pitchFamily="34" charset="0"/>
              </a:rPr>
              <a:t> </a:t>
            </a:r>
            <a:r>
              <a:rPr lang="tr-TR" dirty="0" err="1">
                <a:solidFill>
                  <a:srgbClr val="202122"/>
                </a:solidFill>
                <a:latin typeface="Arial" panose="020B0604020202020204" pitchFamily="34" charset="0"/>
              </a:rPr>
              <a:t>Markus</a:t>
            </a:r>
            <a:r>
              <a:rPr lang="tr-TR" dirty="0">
                <a:solidFill>
                  <a:srgbClr val="202122"/>
                </a:solidFill>
                <a:latin typeface="Arial" panose="020B0604020202020204" pitchFamily="34" charset="0"/>
              </a:rPr>
              <a:t> ve Jackson </a:t>
            </a:r>
            <a:r>
              <a:rPr lang="tr-TR" dirty="0" err="1">
                <a:solidFill>
                  <a:srgbClr val="202122"/>
                </a:solidFill>
                <a:latin typeface="Arial" panose="020B0604020202020204" pitchFamily="34" charset="0"/>
              </a:rPr>
              <a:t>Palmer</a:t>
            </a:r>
            <a:r>
              <a:rPr lang="tr-TR" dirty="0">
                <a:solidFill>
                  <a:srgbClr val="202122"/>
                </a:solidFill>
                <a:latin typeface="Arial" panose="020B0604020202020204" pitchFamily="34" charset="0"/>
              </a:rPr>
              <a:t> tarafından icat edilmiş.</a:t>
            </a:r>
            <a:endParaRPr lang="tr-TR" dirty="0"/>
          </a:p>
        </p:txBody>
      </p:sp>
      <p:sp>
        <p:nvSpPr>
          <p:cNvPr id="7" name="Rectangle 6">
            <a:extLst>
              <a:ext uri="{FF2B5EF4-FFF2-40B4-BE49-F238E27FC236}">
                <a16:creationId xmlns:a16="http://schemas.microsoft.com/office/drawing/2014/main" id="{0CE5F277-1ABB-4899-9393-8D9BFB2F6E1B}"/>
              </a:ext>
            </a:extLst>
          </p:cNvPr>
          <p:cNvSpPr/>
          <p:nvPr/>
        </p:nvSpPr>
        <p:spPr>
          <a:xfrm>
            <a:off x="6791399" y="2159246"/>
            <a:ext cx="4557723" cy="369332"/>
          </a:xfrm>
          <a:prstGeom prst="rect">
            <a:avLst/>
          </a:prstGeom>
        </p:spPr>
        <p:txBody>
          <a:bodyPr wrap="none">
            <a:spAutoFit/>
          </a:bodyPr>
          <a:lstStyle/>
          <a:p>
            <a:r>
              <a:rPr lang="tr-TR" dirty="0" err="1">
                <a:solidFill>
                  <a:srgbClr val="202122"/>
                </a:solidFill>
                <a:latin typeface="Arial" panose="020B0604020202020204" pitchFamily="34" charset="0"/>
              </a:rPr>
              <a:t>Litecoin</a:t>
            </a:r>
            <a:r>
              <a:rPr lang="tr-TR" dirty="0">
                <a:solidFill>
                  <a:srgbClr val="202122"/>
                </a:solidFill>
                <a:latin typeface="Arial" panose="020B0604020202020204" pitchFamily="34" charset="0"/>
              </a:rPr>
              <a:t> tabanlı bir elektronik para birimidir.</a:t>
            </a:r>
          </a:p>
        </p:txBody>
      </p:sp>
      <p:sp>
        <p:nvSpPr>
          <p:cNvPr id="8" name="Rectangle 7">
            <a:extLst>
              <a:ext uri="{FF2B5EF4-FFF2-40B4-BE49-F238E27FC236}">
                <a16:creationId xmlns:a16="http://schemas.microsoft.com/office/drawing/2014/main" id="{AF73A250-65C3-45B8-9DCB-C94869D0704E}"/>
              </a:ext>
            </a:extLst>
          </p:cNvPr>
          <p:cNvSpPr/>
          <p:nvPr/>
        </p:nvSpPr>
        <p:spPr>
          <a:xfrm>
            <a:off x="6791399" y="2838919"/>
            <a:ext cx="5400601" cy="1200329"/>
          </a:xfrm>
          <a:prstGeom prst="rect">
            <a:avLst/>
          </a:prstGeom>
        </p:spPr>
        <p:txBody>
          <a:bodyPr wrap="square">
            <a:spAutoFit/>
          </a:bodyPr>
          <a:lstStyle/>
          <a:p>
            <a:r>
              <a:rPr lang="tr-TR" dirty="0">
                <a:solidFill>
                  <a:srgbClr val="202122"/>
                </a:solidFill>
                <a:latin typeface="Arial" panose="020B0604020202020204" pitchFamily="34" charset="0"/>
              </a:rPr>
              <a:t>6 Aralık 2013'te tanıtılan </a:t>
            </a:r>
            <a:r>
              <a:rPr lang="tr-TR" dirty="0" err="1">
                <a:solidFill>
                  <a:srgbClr val="202122"/>
                </a:solidFill>
                <a:latin typeface="Arial" panose="020B0604020202020204" pitchFamily="34" charset="0"/>
              </a:rPr>
              <a:t>Dogecoin</a:t>
            </a:r>
            <a:r>
              <a:rPr lang="tr-TR" dirty="0">
                <a:solidFill>
                  <a:srgbClr val="202122"/>
                </a:solidFill>
                <a:latin typeface="Arial" panose="020B0604020202020204" pitchFamily="34" charset="0"/>
              </a:rPr>
              <a:t>, hızlı bir şekilde kendi internet topluluğunu geliştirerek 4 Mayıs 2021 itibariyle piyasa değeri 62 milyar ABD dolarını geçmiştir. </a:t>
            </a:r>
            <a:endParaRPr lang="tr-TR" dirty="0"/>
          </a:p>
        </p:txBody>
      </p:sp>
      <p:sp>
        <p:nvSpPr>
          <p:cNvPr id="10" name="Rectangle 9">
            <a:extLst>
              <a:ext uri="{FF2B5EF4-FFF2-40B4-BE49-F238E27FC236}">
                <a16:creationId xmlns:a16="http://schemas.microsoft.com/office/drawing/2014/main" id="{481131FA-7DD0-4C7D-80B7-C609A87AEB2C}"/>
              </a:ext>
            </a:extLst>
          </p:cNvPr>
          <p:cNvSpPr/>
          <p:nvPr/>
        </p:nvSpPr>
        <p:spPr>
          <a:xfrm>
            <a:off x="6457667" y="4236720"/>
            <a:ext cx="5734333" cy="369332"/>
          </a:xfrm>
          <a:prstGeom prst="rect">
            <a:avLst/>
          </a:prstGeom>
        </p:spPr>
        <p:txBody>
          <a:bodyPr wrap="square">
            <a:spAutoFit/>
          </a:bodyPr>
          <a:lstStyle/>
          <a:p>
            <a:endParaRPr lang="tr-TR" dirty="0"/>
          </a:p>
        </p:txBody>
      </p:sp>
      <p:sp>
        <p:nvSpPr>
          <p:cNvPr id="11" name="Rectangle 10">
            <a:extLst>
              <a:ext uri="{FF2B5EF4-FFF2-40B4-BE49-F238E27FC236}">
                <a16:creationId xmlns:a16="http://schemas.microsoft.com/office/drawing/2014/main" id="{F3E03C34-0063-448F-BFF3-303ACB447F16}"/>
              </a:ext>
            </a:extLst>
          </p:cNvPr>
          <p:cNvSpPr/>
          <p:nvPr/>
        </p:nvSpPr>
        <p:spPr>
          <a:xfrm>
            <a:off x="6711923" y="4349589"/>
            <a:ext cx="5559552" cy="1200329"/>
          </a:xfrm>
          <a:prstGeom prst="rect">
            <a:avLst/>
          </a:prstGeom>
        </p:spPr>
        <p:txBody>
          <a:bodyPr wrap="square">
            <a:spAutoFit/>
          </a:bodyPr>
          <a:lstStyle/>
          <a:p>
            <a:r>
              <a:rPr lang="tr-TR" dirty="0">
                <a:solidFill>
                  <a:srgbClr val="202122"/>
                </a:solidFill>
                <a:latin typeface="Arial" panose="020B0604020202020204" pitchFamily="34" charset="0"/>
              </a:rPr>
              <a:t>Sınırsız </a:t>
            </a:r>
            <a:r>
              <a:rPr lang="tr-TR" dirty="0" err="1">
                <a:solidFill>
                  <a:srgbClr val="202122"/>
                </a:solidFill>
                <a:latin typeface="Arial" panose="020B0604020202020204" pitchFamily="34" charset="0"/>
              </a:rPr>
              <a:t>coin</a:t>
            </a:r>
            <a:r>
              <a:rPr lang="tr-TR" dirty="0">
                <a:solidFill>
                  <a:srgbClr val="202122"/>
                </a:solidFill>
                <a:latin typeface="Arial" panose="020B0604020202020204" pitchFamily="34" charset="0"/>
              </a:rPr>
              <a:t> arzına sahip (enflasyona elverişli) </a:t>
            </a:r>
            <a:r>
              <a:rPr lang="tr-TR" dirty="0" err="1">
                <a:solidFill>
                  <a:srgbClr val="202122"/>
                </a:solidFill>
                <a:latin typeface="Arial" panose="020B0604020202020204" pitchFamily="34" charset="0"/>
              </a:rPr>
              <a:t>Dogecoin</a:t>
            </a:r>
            <a:r>
              <a:rPr lang="tr-TR" dirty="0">
                <a:solidFill>
                  <a:srgbClr val="202122"/>
                </a:solidFill>
                <a:latin typeface="Arial" panose="020B0604020202020204" pitchFamily="34" charset="0"/>
              </a:rPr>
              <a:t>, kaybolan para ve unutulan cüzdanlar düşünüldüğünde dolaşımdaki miktarın kendini dengeleyeceği düşüncesine dayanıyor</a:t>
            </a:r>
          </a:p>
        </p:txBody>
      </p:sp>
      <p:pic>
        <p:nvPicPr>
          <p:cNvPr id="2050" name="Picture 2" descr="Elon Musk Bu Sefer Başaramadı! Dogecoin Tweet&amp;#39;leri Artık İşe Yaramıyor! -  Ankara Ekonomi Haberleri">
            <a:extLst>
              <a:ext uri="{FF2B5EF4-FFF2-40B4-BE49-F238E27FC236}">
                <a16:creationId xmlns:a16="http://schemas.microsoft.com/office/drawing/2014/main" id="{EC946F11-DE00-432C-9318-18AA049FF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98" y="2838919"/>
            <a:ext cx="5130160" cy="288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58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tr-TR" sz="4400" cap="all" spc="-100" dirty="0"/>
              <a:t>TEŞEKKÜRLER</a:t>
            </a:r>
            <a:r>
              <a:rPr lang="en-US" sz="4400" cap="all" spc="-100" dirty="0"/>
              <a:t>!</a:t>
            </a:r>
          </a:p>
        </p:txBody>
      </p:sp>
      <p:sp>
        <p:nvSpPr>
          <p:cNvPr id="4" name="Text Placeholder 3">
            <a:extLst>
              <a:ext uri="{FF2B5EF4-FFF2-40B4-BE49-F238E27FC236}">
                <a16:creationId xmlns:a16="http://schemas.microsoft.com/office/drawing/2014/main" id="{F2D4B761-DD6A-43A0-8600-88D390E1E08C}"/>
              </a:ext>
            </a:extLst>
          </p:cNvPr>
          <p:cNvSpPr>
            <a:spLocks noGrp="1"/>
          </p:cNvSpPr>
          <p:nvPr>
            <p:ph type="body" sz="half" idx="2"/>
          </p:nvPr>
        </p:nvSpPr>
        <p:spPr>
          <a:xfrm>
            <a:off x="1276055" y="3990546"/>
            <a:ext cx="4775075" cy="559656"/>
          </a:xfrm>
        </p:spPr>
        <p:txBody>
          <a:bodyPr vert="horz" lIns="91440" tIns="45720" rIns="91440" bIns="45720" rtlCol="0">
            <a:normAutofit lnSpcReduction="10000"/>
          </a:bodyPr>
          <a:lstStyle/>
          <a:p>
            <a:pPr algn="ctr">
              <a:lnSpc>
                <a:spcPct val="90000"/>
              </a:lnSpc>
              <a:spcBef>
                <a:spcPts val="0"/>
              </a:spcBef>
              <a:spcAft>
                <a:spcPts val="600"/>
              </a:spcAft>
            </a:pPr>
            <a:r>
              <a:rPr lang="tr-TR" sz="1500" spc="80" dirty="0">
                <a:solidFill>
                  <a:schemeClr val="tx1">
                    <a:lumMod val="75000"/>
                  </a:schemeClr>
                </a:solidFill>
              </a:rPr>
              <a:t>Handan YARICI</a:t>
            </a:r>
          </a:p>
          <a:p>
            <a:pPr algn="ctr">
              <a:lnSpc>
                <a:spcPct val="90000"/>
              </a:lnSpc>
              <a:spcBef>
                <a:spcPts val="0"/>
              </a:spcBef>
              <a:spcAft>
                <a:spcPts val="600"/>
              </a:spcAft>
            </a:pPr>
            <a:r>
              <a:rPr lang="tr-TR" sz="1500" spc="80" dirty="0">
                <a:solidFill>
                  <a:schemeClr val="tx1">
                    <a:lumMod val="75000"/>
                  </a:schemeClr>
                </a:solidFill>
              </a:rPr>
              <a:t>handanyarici@gmail.com</a:t>
            </a:r>
            <a:endParaRPr lang="en-US" sz="1500" spc="80" dirty="0">
              <a:solidFill>
                <a:schemeClr val="tx1">
                  <a:lumMod val="75000"/>
                </a:schemeClr>
              </a:solidFill>
            </a:endParaRP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7CC0-8729-45E2-A250-2EB09518B6B1}"/>
              </a:ext>
            </a:extLst>
          </p:cNvPr>
          <p:cNvSpPr>
            <a:spLocks noGrp="1"/>
          </p:cNvSpPr>
          <p:nvPr>
            <p:ph type="title"/>
          </p:nvPr>
        </p:nvSpPr>
        <p:spPr>
          <a:xfrm>
            <a:off x="598068" y="542689"/>
            <a:ext cx="10058400" cy="1371600"/>
          </a:xfrm>
        </p:spPr>
        <p:txBody>
          <a:bodyPr/>
          <a:lstStyle/>
          <a:p>
            <a:r>
              <a:rPr lang="tr-TR" dirty="0"/>
              <a:t>Ders İçeriği</a:t>
            </a:r>
          </a:p>
        </p:txBody>
      </p:sp>
      <p:grpSp>
        <p:nvGrpSpPr>
          <p:cNvPr id="3" name="Group 2">
            <a:extLst>
              <a:ext uri="{FF2B5EF4-FFF2-40B4-BE49-F238E27FC236}">
                <a16:creationId xmlns:a16="http://schemas.microsoft.com/office/drawing/2014/main" id="{048FADE8-7882-4ADA-AAAD-973618AE3F94}"/>
              </a:ext>
            </a:extLst>
          </p:cNvPr>
          <p:cNvGrpSpPr/>
          <p:nvPr/>
        </p:nvGrpSpPr>
        <p:grpSpPr>
          <a:xfrm>
            <a:off x="598068" y="1794915"/>
            <a:ext cx="3361284" cy="692253"/>
            <a:chOff x="727071" y="0"/>
            <a:chExt cx="4009848" cy="920339"/>
          </a:xfrm>
          <a:solidFill>
            <a:schemeClr val="accent1">
              <a:lumMod val="40000"/>
              <a:lumOff val="60000"/>
            </a:schemeClr>
          </a:solidFill>
        </p:grpSpPr>
        <p:sp>
          <p:nvSpPr>
            <p:cNvPr id="4" name="Rectangle 3">
              <a:extLst>
                <a:ext uri="{FF2B5EF4-FFF2-40B4-BE49-F238E27FC236}">
                  <a16:creationId xmlns:a16="http://schemas.microsoft.com/office/drawing/2014/main" id="{6D64C873-8043-498D-AA64-A7B0C70F6DCE}"/>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245B8043-B6AD-40D2-91D5-534B3DC18F57}"/>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 </a:t>
              </a:r>
              <a:r>
                <a:rPr lang="tr-TR" sz="2100" b="1" kern="1200" dirty="0" err="1">
                  <a:solidFill>
                    <a:schemeClr val="accent1">
                      <a:lumMod val="75000"/>
                    </a:schemeClr>
                  </a:solidFill>
                </a:rPr>
                <a:t>Blockchain</a:t>
              </a:r>
              <a:r>
                <a:rPr lang="tr-TR" sz="2100" b="1" kern="1200" dirty="0">
                  <a:solidFill>
                    <a:schemeClr val="accent1">
                      <a:lumMod val="75000"/>
                    </a:schemeClr>
                  </a:solidFill>
                </a:rPr>
                <a:t> Nedir?</a:t>
              </a:r>
              <a:endParaRPr lang="en-US" sz="2100" b="1" kern="1200" dirty="0">
                <a:solidFill>
                  <a:schemeClr val="accent1">
                    <a:lumMod val="75000"/>
                  </a:schemeClr>
                </a:solidFill>
              </a:endParaRPr>
            </a:p>
          </p:txBody>
        </p:sp>
      </p:grpSp>
      <p:grpSp>
        <p:nvGrpSpPr>
          <p:cNvPr id="33" name="Group 32">
            <a:extLst>
              <a:ext uri="{FF2B5EF4-FFF2-40B4-BE49-F238E27FC236}">
                <a16:creationId xmlns:a16="http://schemas.microsoft.com/office/drawing/2014/main" id="{B874A4D7-43B8-4AAC-89FA-8B2C3BB07800}"/>
              </a:ext>
            </a:extLst>
          </p:cNvPr>
          <p:cNvGrpSpPr/>
          <p:nvPr/>
        </p:nvGrpSpPr>
        <p:grpSpPr>
          <a:xfrm>
            <a:off x="598068" y="2721119"/>
            <a:ext cx="3361284" cy="692253"/>
            <a:chOff x="727071" y="0"/>
            <a:chExt cx="4009848" cy="920339"/>
          </a:xfrm>
        </p:grpSpPr>
        <p:sp>
          <p:nvSpPr>
            <p:cNvPr id="34" name="Rectangle 33">
              <a:extLst>
                <a:ext uri="{FF2B5EF4-FFF2-40B4-BE49-F238E27FC236}">
                  <a16:creationId xmlns:a16="http://schemas.microsoft.com/office/drawing/2014/main" id="{42D3A1C8-CE17-47C7-9106-711D3E4DB78D}"/>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5" name="TextBox 34">
              <a:extLst>
                <a:ext uri="{FF2B5EF4-FFF2-40B4-BE49-F238E27FC236}">
                  <a16:creationId xmlns:a16="http://schemas.microsoft.com/office/drawing/2014/main" id="{E9DD307A-ED54-4348-B884-DD58928F3CA9}"/>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dirty="0">
                  <a:solidFill>
                    <a:schemeClr val="accent1">
                      <a:lumMod val="75000"/>
                    </a:schemeClr>
                  </a:solidFill>
                </a:rPr>
                <a:t>2</a:t>
              </a:r>
              <a:r>
                <a:rPr lang="tr-TR" sz="2100" b="1" kern="1200" dirty="0">
                  <a:solidFill>
                    <a:schemeClr val="accent1">
                      <a:lumMod val="75000"/>
                    </a:schemeClr>
                  </a:solidFill>
                </a:rPr>
                <a:t>- Dijital İmza, Blok anatomisi</a:t>
              </a:r>
              <a:endParaRPr lang="en-US" sz="2100" b="1" kern="1200" dirty="0">
                <a:solidFill>
                  <a:schemeClr val="accent1">
                    <a:lumMod val="75000"/>
                  </a:schemeClr>
                </a:solidFill>
              </a:endParaRPr>
            </a:p>
          </p:txBody>
        </p:sp>
      </p:grpSp>
      <p:grpSp>
        <p:nvGrpSpPr>
          <p:cNvPr id="36" name="Group 35">
            <a:extLst>
              <a:ext uri="{FF2B5EF4-FFF2-40B4-BE49-F238E27FC236}">
                <a16:creationId xmlns:a16="http://schemas.microsoft.com/office/drawing/2014/main" id="{264647DC-22DA-40DE-A0B1-B7EFF5312037}"/>
              </a:ext>
            </a:extLst>
          </p:cNvPr>
          <p:cNvGrpSpPr/>
          <p:nvPr/>
        </p:nvGrpSpPr>
        <p:grpSpPr>
          <a:xfrm>
            <a:off x="598068" y="3647323"/>
            <a:ext cx="3361284" cy="692253"/>
            <a:chOff x="727071" y="0"/>
            <a:chExt cx="4009848" cy="920339"/>
          </a:xfrm>
        </p:grpSpPr>
        <p:sp>
          <p:nvSpPr>
            <p:cNvPr id="37" name="Rectangle 36">
              <a:extLst>
                <a:ext uri="{FF2B5EF4-FFF2-40B4-BE49-F238E27FC236}">
                  <a16:creationId xmlns:a16="http://schemas.microsoft.com/office/drawing/2014/main" id="{EB3241B9-0290-4FB8-BB7C-C94B8CC58DD1}"/>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43DBBCC2-0BB9-4E52-B75B-A2844CE55C2D}"/>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3- </a:t>
              </a:r>
              <a:r>
                <a:rPr lang="tr-TR" sz="2100" b="1" kern="1200" dirty="0" err="1">
                  <a:solidFill>
                    <a:schemeClr val="accent1">
                      <a:lumMod val="75000"/>
                    </a:schemeClr>
                  </a:solidFill>
                </a:rPr>
                <a:t>Konsensus</a:t>
              </a:r>
              <a:r>
                <a:rPr lang="tr-TR" sz="2100" b="1" kern="1200" dirty="0">
                  <a:solidFill>
                    <a:schemeClr val="accent1">
                      <a:lumMod val="75000"/>
                    </a:schemeClr>
                  </a:solidFill>
                </a:rPr>
                <a:t> algoritmaları</a:t>
              </a:r>
              <a:endParaRPr lang="en-US" sz="2100" b="1" kern="1200" dirty="0">
                <a:solidFill>
                  <a:schemeClr val="accent1">
                    <a:lumMod val="75000"/>
                  </a:schemeClr>
                </a:solidFill>
              </a:endParaRPr>
            </a:p>
          </p:txBody>
        </p:sp>
      </p:grpSp>
      <p:grpSp>
        <p:nvGrpSpPr>
          <p:cNvPr id="39" name="Group 38">
            <a:extLst>
              <a:ext uri="{FF2B5EF4-FFF2-40B4-BE49-F238E27FC236}">
                <a16:creationId xmlns:a16="http://schemas.microsoft.com/office/drawing/2014/main" id="{007B977D-549A-4118-A288-7A5314136809}"/>
              </a:ext>
            </a:extLst>
          </p:cNvPr>
          <p:cNvGrpSpPr/>
          <p:nvPr/>
        </p:nvGrpSpPr>
        <p:grpSpPr>
          <a:xfrm>
            <a:off x="598068" y="4573527"/>
            <a:ext cx="3361284" cy="692253"/>
            <a:chOff x="727071" y="0"/>
            <a:chExt cx="4009848" cy="920339"/>
          </a:xfrm>
        </p:grpSpPr>
        <p:sp>
          <p:nvSpPr>
            <p:cNvPr id="40" name="Rectangle 39">
              <a:extLst>
                <a:ext uri="{FF2B5EF4-FFF2-40B4-BE49-F238E27FC236}">
                  <a16:creationId xmlns:a16="http://schemas.microsoft.com/office/drawing/2014/main" id="{41D964DA-B325-4DA6-8F22-A0057CCB69D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1" name="TextBox 40">
              <a:extLst>
                <a:ext uri="{FF2B5EF4-FFF2-40B4-BE49-F238E27FC236}">
                  <a16:creationId xmlns:a16="http://schemas.microsoft.com/office/drawing/2014/main" id="{E4F057F8-616D-433E-833E-9729AF4F9C2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dirty="0">
                  <a:solidFill>
                    <a:schemeClr val="accent1">
                      <a:lumMod val="75000"/>
                    </a:schemeClr>
                  </a:solidFill>
                </a:rPr>
                <a:t>4- </a:t>
              </a:r>
              <a:r>
                <a:rPr lang="tr-TR" sz="2100" b="1" dirty="0" err="1">
                  <a:solidFill>
                    <a:schemeClr val="accent1">
                      <a:lumMod val="75000"/>
                    </a:schemeClr>
                  </a:solidFill>
                </a:rPr>
                <a:t>Create</a:t>
              </a:r>
              <a:r>
                <a:rPr lang="tr-TR" sz="2100" b="1" dirty="0">
                  <a:solidFill>
                    <a:schemeClr val="accent1">
                      <a:lumMod val="75000"/>
                    </a:schemeClr>
                  </a:solidFill>
                </a:rPr>
                <a:t> </a:t>
              </a:r>
              <a:r>
                <a:rPr lang="tr-TR" sz="2100" b="1" dirty="0" err="1">
                  <a:solidFill>
                    <a:schemeClr val="accent1">
                      <a:lumMod val="75000"/>
                    </a:schemeClr>
                  </a:solidFill>
                </a:rPr>
                <a:t>Blockchain</a:t>
              </a:r>
              <a:endParaRPr lang="en-US" sz="2100" b="1" kern="1200" dirty="0">
                <a:solidFill>
                  <a:schemeClr val="accent1">
                    <a:lumMod val="75000"/>
                  </a:schemeClr>
                </a:solidFill>
              </a:endParaRPr>
            </a:p>
          </p:txBody>
        </p:sp>
      </p:grpSp>
      <p:grpSp>
        <p:nvGrpSpPr>
          <p:cNvPr id="42" name="Group 41">
            <a:extLst>
              <a:ext uri="{FF2B5EF4-FFF2-40B4-BE49-F238E27FC236}">
                <a16:creationId xmlns:a16="http://schemas.microsoft.com/office/drawing/2014/main" id="{1A25B7CA-1D43-4865-A94B-7AB4C9AC23BC}"/>
              </a:ext>
            </a:extLst>
          </p:cNvPr>
          <p:cNvGrpSpPr/>
          <p:nvPr/>
        </p:nvGrpSpPr>
        <p:grpSpPr>
          <a:xfrm>
            <a:off x="598068" y="5507840"/>
            <a:ext cx="3361284" cy="692253"/>
            <a:chOff x="727071" y="0"/>
            <a:chExt cx="4009848" cy="920339"/>
          </a:xfrm>
        </p:grpSpPr>
        <p:sp>
          <p:nvSpPr>
            <p:cNvPr id="43" name="Rectangle 42">
              <a:extLst>
                <a:ext uri="{FF2B5EF4-FFF2-40B4-BE49-F238E27FC236}">
                  <a16:creationId xmlns:a16="http://schemas.microsoft.com/office/drawing/2014/main" id="{22E867F6-90B1-460E-A27C-89FB710FB454}"/>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86D39AB6-756F-417C-8E65-2E39214A391B}"/>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algn="ctr" defTabSz="933450">
                <a:lnSpc>
                  <a:spcPct val="90000"/>
                </a:lnSpc>
                <a:spcBef>
                  <a:spcPct val="0"/>
                </a:spcBef>
                <a:spcAft>
                  <a:spcPct val="35000"/>
                </a:spcAft>
              </a:pPr>
              <a:r>
                <a:rPr lang="tr-TR" sz="2100" b="1" kern="1200" dirty="0">
                  <a:solidFill>
                    <a:schemeClr val="accent1">
                      <a:lumMod val="75000"/>
                    </a:schemeClr>
                  </a:solidFill>
                </a:rPr>
                <a:t>5-</a:t>
              </a:r>
              <a:r>
                <a:rPr lang="tr-TR" sz="2100" b="1" dirty="0">
                  <a:solidFill>
                    <a:schemeClr val="accent1">
                      <a:lumMod val="75000"/>
                    </a:schemeClr>
                  </a:solidFill>
                </a:rPr>
                <a:t>Blockchain Platformları</a:t>
              </a:r>
              <a:r>
                <a:rPr lang="tr-TR" sz="2100" b="1" kern="1200" dirty="0">
                  <a:solidFill>
                    <a:schemeClr val="accent1">
                      <a:lumMod val="75000"/>
                    </a:schemeClr>
                  </a:solidFill>
                </a:rPr>
                <a:t> </a:t>
              </a:r>
              <a:endParaRPr lang="en-US" sz="2100" b="1" kern="1200" dirty="0">
                <a:solidFill>
                  <a:schemeClr val="accent1">
                    <a:lumMod val="75000"/>
                  </a:schemeClr>
                </a:solidFill>
              </a:endParaRPr>
            </a:p>
          </p:txBody>
        </p:sp>
      </p:grpSp>
      <p:grpSp>
        <p:nvGrpSpPr>
          <p:cNvPr id="45" name="Group 44">
            <a:extLst>
              <a:ext uri="{FF2B5EF4-FFF2-40B4-BE49-F238E27FC236}">
                <a16:creationId xmlns:a16="http://schemas.microsoft.com/office/drawing/2014/main" id="{25BB4CB2-AC44-4A49-8BAA-66CD053C059B}"/>
              </a:ext>
            </a:extLst>
          </p:cNvPr>
          <p:cNvGrpSpPr/>
          <p:nvPr/>
        </p:nvGrpSpPr>
        <p:grpSpPr>
          <a:xfrm>
            <a:off x="4415358" y="1794915"/>
            <a:ext cx="3361284" cy="692253"/>
            <a:chOff x="727071" y="0"/>
            <a:chExt cx="4009848" cy="920339"/>
          </a:xfrm>
        </p:grpSpPr>
        <p:sp>
          <p:nvSpPr>
            <p:cNvPr id="46" name="Rectangle 45">
              <a:extLst>
                <a:ext uri="{FF2B5EF4-FFF2-40B4-BE49-F238E27FC236}">
                  <a16:creationId xmlns:a16="http://schemas.microsoft.com/office/drawing/2014/main" id="{FFD5D8A7-4B85-4FB5-8A7D-D3069A3EAA3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7" name="TextBox 46">
              <a:extLst>
                <a:ext uri="{FF2B5EF4-FFF2-40B4-BE49-F238E27FC236}">
                  <a16:creationId xmlns:a16="http://schemas.microsoft.com/office/drawing/2014/main" id="{76524646-1681-4A91-AA36-7591AEC96466}"/>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6- </a:t>
              </a:r>
              <a:r>
                <a:rPr lang="tr-TR" sz="2100" b="1" kern="1200" dirty="0" err="1">
                  <a:solidFill>
                    <a:schemeClr val="accent1">
                      <a:lumMod val="75000"/>
                    </a:schemeClr>
                  </a:solidFill>
                </a:rPr>
                <a:t>Kriptopara</a:t>
              </a:r>
              <a:endParaRPr lang="en-US" sz="2100" b="1" kern="1200" dirty="0">
                <a:solidFill>
                  <a:schemeClr val="accent1">
                    <a:lumMod val="75000"/>
                  </a:schemeClr>
                </a:solidFill>
              </a:endParaRPr>
            </a:p>
          </p:txBody>
        </p:sp>
      </p:grpSp>
      <p:grpSp>
        <p:nvGrpSpPr>
          <p:cNvPr id="48" name="Group 47">
            <a:extLst>
              <a:ext uri="{FF2B5EF4-FFF2-40B4-BE49-F238E27FC236}">
                <a16:creationId xmlns:a16="http://schemas.microsoft.com/office/drawing/2014/main" id="{7FE4152D-2E05-4477-AC9B-F576DB0863E4}"/>
              </a:ext>
            </a:extLst>
          </p:cNvPr>
          <p:cNvGrpSpPr/>
          <p:nvPr/>
        </p:nvGrpSpPr>
        <p:grpSpPr>
          <a:xfrm>
            <a:off x="4415358" y="2721119"/>
            <a:ext cx="3361284" cy="692253"/>
            <a:chOff x="727071" y="0"/>
            <a:chExt cx="4009848" cy="920339"/>
          </a:xfrm>
        </p:grpSpPr>
        <p:sp>
          <p:nvSpPr>
            <p:cNvPr id="49" name="Rectangle 48">
              <a:extLst>
                <a:ext uri="{FF2B5EF4-FFF2-40B4-BE49-F238E27FC236}">
                  <a16:creationId xmlns:a16="http://schemas.microsoft.com/office/drawing/2014/main" id="{9C16F275-4DEC-4EBF-8C8E-E97A56CDC7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0" name="TextBox 49">
              <a:extLst>
                <a:ext uri="{FF2B5EF4-FFF2-40B4-BE49-F238E27FC236}">
                  <a16:creationId xmlns:a16="http://schemas.microsoft.com/office/drawing/2014/main" id="{18053002-99CE-43CD-AD54-747E98F6E675}"/>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7- </a:t>
              </a:r>
              <a:r>
                <a:rPr lang="tr-TR" sz="2100" b="1" kern="1200" dirty="0" err="1">
                  <a:solidFill>
                    <a:schemeClr val="accent1">
                      <a:lumMod val="75000"/>
                    </a:schemeClr>
                  </a:solidFill>
                </a:rPr>
                <a:t>Dapps</a:t>
              </a:r>
              <a:r>
                <a:rPr lang="tr-TR" sz="2100" b="1" kern="1200" dirty="0">
                  <a:solidFill>
                    <a:schemeClr val="accent1">
                      <a:lumMod val="75000"/>
                    </a:schemeClr>
                  </a:solidFill>
                </a:rPr>
                <a:t>, Defi, DEX</a:t>
              </a:r>
              <a:endParaRPr lang="en-US" sz="2100" b="1" kern="1200" dirty="0">
                <a:solidFill>
                  <a:schemeClr val="accent1">
                    <a:lumMod val="75000"/>
                  </a:schemeClr>
                </a:solidFill>
              </a:endParaRPr>
            </a:p>
          </p:txBody>
        </p:sp>
      </p:grpSp>
      <p:grpSp>
        <p:nvGrpSpPr>
          <p:cNvPr id="51" name="Group 50">
            <a:extLst>
              <a:ext uri="{FF2B5EF4-FFF2-40B4-BE49-F238E27FC236}">
                <a16:creationId xmlns:a16="http://schemas.microsoft.com/office/drawing/2014/main" id="{09D295F6-3CEC-4559-9310-AE74B5A545A6}"/>
              </a:ext>
            </a:extLst>
          </p:cNvPr>
          <p:cNvGrpSpPr/>
          <p:nvPr/>
        </p:nvGrpSpPr>
        <p:grpSpPr>
          <a:xfrm>
            <a:off x="4415358" y="3647323"/>
            <a:ext cx="3361284" cy="692253"/>
            <a:chOff x="727071" y="0"/>
            <a:chExt cx="4009848" cy="920339"/>
          </a:xfrm>
        </p:grpSpPr>
        <p:sp>
          <p:nvSpPr>
            <p:cNvPr id="52" name="Rectangle 51">
              <a:extLst>
                <a:ext uri="{FF2B5EF4-FFF2-40B4-BE49-F238E27FC236}">
                  <a16:creationId xmlns:a16="http://schemas.microsoft.com/office/drawing/2014/main" id="{29089E3A-048D-47BA-A9DA-A1F30EEC507E}"/>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TextBox 52">
              <a:extLst>
                <a:ext uri="{FF2B5EF4-FFF2-40B4-BE49-F238E27FC236}">
                  <a16:creationId xmlns:a16="http://schemas.microsoft.com/office/drawing/2014/main" id="{F2B4A02F-F065-4810-91D2-7C157DF3E57D}"/>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8- NFT, IPFS</a:t>
              </a:r>
              <a:endParaRPr lang="en-US" sz="2100" b="1" kern="1200" dirty="0">
                <a:solidFill>
                  <a:schemeClr val="accent1">
                    <a:lumMod val="75000"/>
                  </a:schemeClr>
                </a:solidFill>
              </a:endParaRPr>
            </a:p>
          </p:txBody>
        </p:sp>
      </p:grpSp>
      <p:grpSp>
        <p:nvGrpSpPr>
          <p:cNvPr id="54" name="Group 53">
            <a:extLst>
              <a:ext uri="{FF2B5EF4-FFF2-40B4-BE49-F238E27FC236}">
                <a16:creationId xmlns:a16="http://schemas.microsoft.com/office/drawing/2014/main" id="{31A047EC-122C-4AB1-9CF9-D497623A5A65}"/>
              </a:ext>
            </a:extLst>
          </p:cNvPr>
          <p:cNvGrpSpPr/>
          <p:nvPr/>
        </p:nvGrpSpPr>
        <p:grpSpPr>
          <a:xfrm>
            <a:off x="4415358" y="4573527"/>
            <a:ext cx="3361284" cy="692253"/>
            <a:chOff x="727071" y="0"/>
            <a:chExt cx="4009848" cy="920339"/>
          </a:xfrm>
        </p:grpSpPr>
        <p:sp>
          <p:nvSpPr>
            <p:cNvPr id="55" name="Rectangle 54">
              <a:extLst>
                <a:ext uri="{FF2B5EF4-FFF2-40B4-BE49-F238E27FC236}">
                  <a16:creationId xmlns:a16="http://schemas.microsoft.com/office/drawing/2014/main" id="{F4A1397D-904F-47E9-9A7E-7D5503F5E76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6" name="TextBox 55">
              <a:extLst>
                <a:ext uri="{FF2B5EF4-FFF2-40B4-BE49-F238E27FC236}">
                  <a16:creationId xmlns:a16="http://schemas.microsoft.com/office/drawing/2014/main" id="{BCCF7EF6-C49B-419F-9EE8-C533F8A3803E}"/>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9- Akıllı Sözleşmeler</a:t>
              </a:r>
              <a:endParaRPr lang="en-US" sz="2100" b="1" kern="1200" dirty="0">
                <a:solidFill>
                  <a:schemeClr val="accent1">
                    <a:lumMod val="75000"/>
                  </a:schemeClr>
                </a:solidFill>
              </a:endParaRPr>
            </a:p>
          </p:txBody>
        </p:sp>
      </p:grpSp>
      <p:grpSp>
        <p:nvGrpSpPr>
          <p:cNvPr id="57" name="Group 56">
            <a:extLst>
              <a:ext uri="{FF2B5EF4-FFF2-40B4-BE49-F238E27FC236}">
                <a16:creationId xmlns:a16="http://schemas.microsoft.com/office/drawing/2014/main" id="{601AE615-4867-4CF5-ABC5-C6B3CD6858BC}"/>
              </a:ext>
            </a:extLst>
          </p:cNvPr>
          <p:cNvGrpSpPr/>
          <p:nvPr/>
        </p:nvGrpSpPr>
        <p:grpSpPr>
          <a:xfrm>
            <a:off x="4415358" y="5507840"/>
            <a:ext cx="3361284" cy="692253"/>
            <a:chOff x="727071" y="0"/>
            <a:chExt cx="4009848" cy="920339"/>
          </a:xfrm>
        </p:grpSpPr>
        <p:sp>
          <p:nvSpPr>
            <p:cNvPr id="58" name="Rectangle 57">
              <a:extLst>
                <a:ext uri="{FF2B5EF4-FFF2-40B4-BE49-F238E27FC236}">
                  <a16:creationId xmlns:a16="http://schemas.microsoft.com/office/drawing/2014/main" id="{F7FA6954-ED8B-4CF5-99F7-57D388FD92B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9" name="TextBox 58">
              <a:extLst>
                <a:ext uri="{FF2B5EF4-FFF2-40B4-BE49-F238E27FC236}">
                  <a16:creationId xmlns:a16="http://schemas.microsoft.com/office/drawing/2014/main" id="{5D1C818A-D3EC-4462-8909-63BBFE745648}"/>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10- </a:t>
              </a:r>
              <a:r>
                <a:rPr lang="tr-TR" sz="2100" b="1" kern="1200" dirty="0" err="1">
                  <a:solidFill>
                    <a:schemeClr val="accent1">
                      <a:lumMod val="75000"/>
                    </a:schemeClr>
                  </a:solidFill>
                </a:rPr>
                <a:t>Avalanche</a:t>
              </a:r>
              <a:endParaRPr lang="en-US" sz="2100" b="1" kern="1200" dirty="0">
                <a:solidFill>
                  <a:schemeClr val="accent1">
                    <a:lumMod val="75000"/>
                  </a:schemeClr>
                </a:solidFill>
              </a:endParaRPr>
            </a:p>
          </p:txBody>
        </p:sp>
      </p:grpSp>
      <p:grpSp>
        <p:nvGrpSpPr>
          <p:cNvPr id="60" name="Group 59">
            <a:extLst>
              <a:ext uri="{FF2B5EF4-FFF2-40B4-BE49-F238E27FC236}">
                <a16:creationId xmlns:a16="http://schemas.microsoft.com/office/drawing/2014/main" id="{0B26E45E-004A-4752-96D1-625B135D8BD5}"/>
              </a:ext>
            </a:extLst>
          </p:cNvPr>
          <p:cNvGrpSpPr/>
          <p:nvPr/>
        </p:nvGrpSpPr>
        <p:grpSpPr>
          <a:xfrm>
            <a:off x="8232648" y="1794915"/>
            <a:ext cx="3361284" cy="692253"/>
            <a:chOff x="727071" y="0"/>
            <a:chExt cx="4009848" cy="920339"/>
          </a:xfrm>
        </p:grpSpPr>
        <p:sp>
          <p:nvSpPr>
            <p:cNvPr id="61" name="Rectangle 60">
              <a:extLst>
                <a:ext uri="{FF2B5EF4-FFF2-40B4-BE49-F238E27FC236}">
                  <a16:creationId xmlns:a16="http://schemas.microsoft.com/office/drawing/2014/main" id="{BD422075-5E19-4B93-8AD4-67D059B3F965}"/>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5475760D-74F0-4A48-81FD-59FAA95491FB}"/>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11- </a:t>
              </a:r>
              <a:r>
                <a:rPr lang="tr-TR" sz="2100" b="1" kern="1200" dirty="0" err="1">
                  <a:solidFill>
                    <a:schemeClr val="accent1">
                      <a:lumMod val="75000"/>
                    </a:schemeClr>
                  </a:solidFill>
                </a:rPr>
                <a:t>Hyperledger</a:t>
              </a:r>
              <a:endParaRPr lang="en-US" sz="2100" b="1" kern="1200" dirty="0">
                <a:solidFill>
                  <a:schemeClr val="accent1">
                    <a:lumMod val="75000"/>
                  </a:schemeClr>
                </a:solidFill>
              </a:endParaRPr>
            </a:p>
          </p:txBody>
        </p:sp>
      </p:grpSp>
      <p:grpSp>
        <p:nvGrpSpPr>
          <p:cNvPr id="63" name="Group 62">
            <a:extLst>
              <a:ext uri="{FF2B5EF4-FFF2-40B4-BE49-F238E27FC236}">
                <a16:creationId xmlns:a16="http://schemas.microsoft.com/office/drawing/2014/main" id="{653F6322-D8E2-4E02-B982-991609CA2383}"/>
              </a:ext>
            </a:extLst>
          </p:cNvPr>
          <p:cNvGrpSpPr/>
          <p:nvPr/>
        </p:nvGrpSpPr>
        <p:grpSpPr>
          <a:xfrm>
            <a:off x="8232648" y="2721119"/>
            <a:ext cx="3361284" cy="692253"/>
            <a:chOff x="727071" y="0"/>
            <a:chExt cx="4009848" cy="920339"/>
          </a:xfrm>
        </p:grpSpPr>
        <p:sp>
          <p:nvSpPr>
            <p:cNvPr id="64" name="Rectangle 63">
              <a:extLst>
                <a:ext uri="{FF2B5EF4-FFF2-40B4-BE49-F238E27FC236}">
                  <a16:creationId xmlns:a16="http://schemas.microsoft.com/office/drawing/2014/main" id="{D3E3EDE7-DF57-41A2-80C3-DEE3BB278DC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5" name="TextBox 64">
              <a:extLst>
                <a:ext uri="{FF2B5EF4-FFF2-40B4-BE49-F238E27FC236}">
                  <a16:creationId xmlns:a16="http://schemas.microsoft.com/office/drawing/2014/main" id="{B518C97C-A578-45B3-8F72-7607E9737AB0}"/>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12- </a:t>
              </a:r>
              <a:r>
                <a:rPr lang="tr-TR" sz="2100" b="1" kern="1200" dirty="0" err="1">
                  <a:solidFill>
                    <a:schemeClr val="accent1">
                      <a:lumMod val="75000"/>
                    </a:schemeClr>
                  </a:solidFill>
                </a:rPr>
                <a:t>Blockchain</a:t>
              </a:r>
              <a:r>
                <a:rPr lang="tr-TR" sz="2100" b="1" kern="1200" dirty="0">
                  <a:solidFill>
                    <a:schemeClr val="accent1">
                      <a:lumMod val="75000"/>
                    </a:schemeClr>
                  </a:solidFill>
                </a:rPr>
                <a:t> uygulama alanları</a:t>
              </a:r>
              <a:endParaRPr lang="en-US" sz="2100" b="1" kern="1200" dirty="0">
                <a:solidFill>
                  <a:schemeClr val="accent1">
                    <a:lumMod val="75000"/>
                  </a:schemeClr>
                </a:solidFill>
              </a:endParaRPr>
            </a:p>
          </p:txBody>
        </p:sp>
      </p:grpSp>
      <p:grpSp>
        <p:nvGrpSpPr>
          <p:cNvPr id="66" name="Group 65">
            <a:extLst>
              <a:ext uri="{FF2B5EF4-FFF2-40B4-BE49-F238E27FC236}">
                <a16:creationId xmlns:a16="http://schemas.microsoft.com/office/drawing/2014/main" id="{F7B24CCD-0BA5-42AB-8150-CB4991AA58B0}"/>
              </a:ext>
            </a:extLst>
          </p:cNvPr>
          <p:cNvGrpSpPr/>
          <p:nvPr/>
        </p:nvGrpSpPr>
        <p:grpSpPr>
          <a:xfrm>
            <a:off x="8232648" y="3647323"/>
            <a:ext cx="3361284" cy="692253"/>
            <a:chOff x="727071" y="0"/>
            <a:chExt cx="4009848" cy="920339"/>
          </a:xfrm>
        </p:grpSpPr>
        <p:sp>
          <p:nvSpPr>
            <p:cNvPr id="67" name="Rectangle 66">
              <a:extLst>
                <a:ext uri="{FF2B5EF4-FFF2-40B4-BE49-F238E27FC236}">
                  <a16:creationId xmlns:a16="http://schemas.microsoft.com/office/drawing/2014/main" id="{A98A97C6-D747-46E5-BA8C-ABE12951D9E0}"/>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45E76C4B-0FBD-4F75-9DDE-1D67EAC72CC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13- </a:t>
              </a:r>
              <a:r>
                <a:rPr lang="tr-TR" sz="2100" b="1" kern="1200" dirty="0" err="1">
                  <a:solidFill>
                    <a:schemeClr val="accent1">
                      <a:lumMod val="75000"/>
                    </a:schemeClr>
                  </a:solidFill>
                </a:rPr>
                <a:t>Blockchain</a:t>
              </a:r>
              <a:r>
                <a:rPr lang="tr-TR" sz="2100" b="1" kern="1200" dirty="0">
                  <a:solidFill>
                    <a:schemeClr val="accent1">
                      <a:lumMod val="75000"/>
                    </a:schemeClr>
                  </a:solidFill>
                </a:rPr>
                <a:t> projeleri inceleme</a:t>
              </a:r>
              <a:endParaRPr lang="en-US" sz="2100" b="1" kern="1200" dirty="0">
                <a:solidFill>
                  <a:schemeClr val="accent1">
                    <a:lumMod val="75000"/>
                  </a:schemeClr>
                </a:solidFill>
              </a:endParaRPr>
            </a:p>
          </p:txBody>
        </p:sp>
      </p:grpSp>
      <p:grpSp>
        <p:nvGrpSpPr>
          <p:cNvPr id="69" name="Group 68">
            <a:extLst>
              <a:ext uri="{FF2B5EF4-FFF2-40B4-BE49-F238E27FC236}">
                <a16:creationId xmlns:a16="http://schemas.microsoft.com/office/drawing/2014/main" id="{EE6F7295-29D1-4EBB-AD3C-90E290FA6E6C}"/>
              </a:ext>
            </a:extLst>
          </p:cNvPr>
          <p:cNvGrpSpPr/>
          <p:nvPr/>
        </p:nvGrpSpPr>
        <p:grpSpPr>
          <a:xfrm>
            <a:off x="8232648" y="4573527"/>
            <a:ext cx="3361284" cy="692253"/>
            <a:chOff x="727071" y="0"/>
            <a:chExt cx="4009848" cy="920339"/>
          </a:xfrm>
        </p:grpSpPr>
        <p:sp>
          <p:nvSpPr>
            <p:cNvPr id="70" name="Rectangle 69">
              <a:extLst>
                <a:ext uri="{FF2B5EF4-FFF2-40B4-BE49-F238E27FC236}">
                  <a16:creationId xmlns:a16="http://schemas.microsoft.com/office/drawing/2014/main" id="{E4194C1B-C299-4133-A09E-7AA56CA5AE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1" name="TextBox 70">
              <a:extLst>
                <a:ext uri="{FF2B5EF4-FFF2-40B4-BE49-F238E27FC236}">
                  <a16:creationId xmlns:a16="http://schemas.microsoft.com/office/drawing/2014/main" id="{B9EF56E6-0FD5-4BC7-8F79-36223097F3A9}"/>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14 – Case </a:t>
              </a:r>
              <a:r>
                <a:rPr lang="tr-TR" sz="2100" b="1" kern="1200" dirty="0" err="1">
                  <a:solidFill>
                    <a:schemeClr val="accent1">
                      <a:lumMod val="75000"/>
                    </a:schemeClr>
                  </a:solidFill>
                </a:rPr>
                <a:t>Study</a:t>
              </a:r>
              <a:endParaRPr lang="en-US" sz="2100" b="1" kern="1200" dirty="0">
                <a:solidFill>
                  <a:schemeClr val="accent1">
                    <a:lumMod val="75000"/>
                  </a:schemeClr>
                </a:solidFill>
              </a:endParaRPr>
            </a:p>
          </p:txBody>
        </p:sp>
      </p:grpSp>
    </p:spTree>
    <p:extLst>
      <p:ext uri="{BB962C8B-B14F-4D97-AF65-F5344CB8AC3E}">
        <p14:creationId xmlns:p14="http://schemas.microsoft.com/office/powerpoint/2010/main" val="350610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4602152" cy="1718225"/>
          </a:xfrm>
        </p:spPr>
        <p:txBody>
          <a:bodyPr vert="horz" lIns="91440" tIns="45720" rIns="91440" bIns="45720" rtlCol="0" anchor="ctr">
            <a:normAutofit/>
          </a:bodyPr>
          <a:lstStyle/>
          <a:p>
            <a:pPr>
              <a:lnSpc>
                <a:spcPct val="90000"/>
              </a:lnSpc>
            </a:pPr>
            <a:r>
              <a:rPr lang="tr-TR" sz="4800" dirty="0" err="1">
                <a:solidFill>
                  <a:schemeClr val="bg2">
                    <a:lumMod val="50000"/>
                  </a:schemeClr>
                </a:solidFill>
              </a:rPr>
              <a:t>Blockchain</a:t>
            </a:r>
            <a:r>
              <a:rPr lang="tr-TR" sz="4800" dirty="0">
                <a:solidFill>
                  <a:schemeClr val="bg2">
                    <a:lumMod val="50000"/>
                  </a:schemeClr>
                </a:solidFill>
              </a:rPr>
              <a:t> nedir?</a:t>
            </a:r>
            <a:endParaRPr lang="en-US" sz="4800" dirty="0">
              <a:solidFill>
                <a:schemeClr val="bg2">
                  <a:lumMod val="50000"/>
                </a:schemeClr>
              </a:solidFill>
            </a:endParaRP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p>
            <a:pPr>
              <a:lnSpc>
                <a:spcPct val="100000"/>
              </a:lnSpc>
            </a:pPr>
            <a:r>
              <a:rPr lang="tr-TR" b="1" dirty="0">
                <a:solidFill>
                  <a:schemeClr val="bg2">
                    <a:lumMod val="50000"/>
                  </a:schemeClr>
                </a:solidFill>
              </a:rPr>
              <a:t>İçerik:</a:t>
            </a:r>
            <a:endParaRPr lang="en-US" b="1"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tr-TR" dirty="0">
                <a:solidFill>
                  <a:schemeClr val="bg2">
                    <a:lumMod val="50000"/>
                  </a:schemeClr>
                </a:solidFill>
              </a:rPr>
              <a:t>Nedir / Nasıl Çalışır</a:t>
            </a:r>
          </a:p>
          <a:p>
            <a:pPr marL="216000" indent="-216000">
              <a:lnSpc>
                <a:spcPct val="100000"/>
              </a:lnSpc>
              <a:buClr>
                <a:schemeClr val="accent1"/>
              </a:buClr>
              <a:buFont typeface="Arial" panose="020B0604020202020204" pitchFamily="34" charset="0"/>
              <a:buChar char="•"/>
            </a:pPr>
            <a:r>
              <a:rPr lang="tr-TR" dirty="0">
                <a:solidFill>
                  <a:schemeClr val="bg2">
                    <a:lumMod val="50000"/>
                  </a:schemeClr>
                </a:solidFill>
              </a:rPr>
              <a:t>Tarihçe</a:t>
            </a:r>
            <a:endParaRPr lang="en-US"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tr-TR" dirty="0">
                <a:solidFill>
                  <a:schemeClr val="bg2">
                    <a:lumMod val="50000"/>
                  </a:schemeClr>
                </a:solidFill>
              </a:rPr>
              <a:t>Temel öğeler</a:t>
            </a:r>
            <a:endParaRPr lang="en-US"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tr-TR" dirty="0">
                <a:solidFill>
                  <a:schemeClr val="bg2">
                    <a:lumMod val="50000"/>
                  </a:schemeClr>
                </a:solidFill>
              </a:rPr>
              <a:t>Avantaj</a:t>
            </a:r>
            <a:r>
              <a:rPr lang="tr-TR">
                <a:solidFill>
                  <a:schemeClr val="bg2">
                    <a:lumMod val="50000"/>
                  </a:schemeClr>
                </a:solidFill>
              </a:rPr>
              <a:t>/Dezavantaj</a:t>
            </a:r>
            <a:endParaRPr lang="tr-TR"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tr-TR" dirty="0">
                <a:solidFill>
                  <a:schemeClr val="bg2">
                    <a:lumMod val="50000"/>
                  </a:schemeClr>
                </a:solidFill>
              </a:rPr>
              <a:t>Zorluklar</a:t>
            </a:r>
            <a:endParaRPr lang="en-US" dirty="0">
              <a:solidFill>
                <a:schemeClr val="bg2">
                  <a:lumMod val="50000"/>
                </a:schemeClr>
              </a:solidFill>
            </a:endParaRPr>
          </a:p>
        </p:txBody>
      </p:sp>
    </p:spTree>
    <p:extLst>
      <p:ext uri="{BB962C8B-B14F-4D97-AF65-F5344CB8AC3E}">
        <p14:creationId xmlns:p14="http://schemas.microsoft.com/office/powerpoint/2010/main" val="138679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963562" y="739499"/>
            <a:ext cx="10058400" cy="1371600"/>
          </a:xfrm>
        </p:spPr>
        <p:txBody>
          <a:bodyPr>
            <a:normAutofit fontScale="90000"/>
          </a:bodyPr>
          <a:lstStyle/>
          <a:p>
            <a:r>
              <a:rPr lang="tr-TR" dirty="0"/>
              <a:t>Web 1.0 – Salt Okunur Web</a:t>
            </a:r>
            <a:br>
              <a:rPr lang="tr-TR" dirty="0"/>
            </a:br>
            <a:r>
              <a:rPr lang="tr-TR" sz="2200" dirty="0">
                <a:latin typeface="+mn-lt"/>
              </a:rPr>
              <a:t>1970’lerde oluşturulan açık protokoller örneğin dosya yollamak, epostalar, ya da GPS -uydu ile coğrafi konum belirleme sistemi. Bir nevi </a:t>
            </a:r>
            <a:r>
              <a:rPr lang="tr-TR" sz="2200" dirty="0" err="1">
                <a:latin typeface="+mn-lt"/>
              </a:rPr>
              <a:t>Web’in</a:t>
            </a:r>
            <a:r>
              <a:rPr lang="tr-TR" sz="2200" dirty="0">
                <a:latin typeface="+mn-lt"/>
              </a:rPr>
              <a:t> altyapısı diyebileceğimiz bu sistemlerin ortak özelliği herkesin erişimine açık ve ücretsiz olmaları.</a:t>
            </a:r>
          </a:p>
        </p:txBody>
      </p:sp>
      <p:sp>
        <p:nvSpPr>
          <p:cNvPr id="3" name="Title 1">
            <a:extLst>
              <a:ext uri="{FF2B5EF4-FFF2-40B4-BE49-F238E27FC236}">
                <a16:creationId xmlns:a16="http://schemas.microsoft.com/office/drawing/2014/main" id="{62C45E3A-EA79-4AA2-8B61-538CC2DAE091}"/>
              </a:ext>
            </a:extLst>
          </p:cNvPr>
          <p:cNvSpPr txBox="1">
            <a:spLocks/>
          </p:cNvSpPr>
          <p:nvPr/>
        </p:nvSpPr>
        <p:spPr>
          <a:xfrm>
            <a:off x="963562" y="2150561"/>
            <a:ext cx="10058400" cy="229091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tr-TR" sz="17200" dirty="0"/>
              <a:t>Web 2.0 – Sosyal Web</a:t>
            </a:r>
          </a:p>
          <a:p>
            <a:r>
              <a:rPr lang="tr-TR" sz="8000" dirty="0">
                <a:latin typeface="+mn-lt"/>
              </a:rPr>
              <a:t>Web 1.0 pek çok konuda bize kolaylık sağlayan ve bugün hala kullandığımız platformları ücretsiz olarak hizmetimize açtı ancak kimi konularda eksik kaldı. İşte eksik kaldığı bu noktaları 1990’lardan itibaren özel şirketlerin kurduğu platformlar doldurdu. Kullanıcılar tüm </a:t>
            </a:r>
            <a:r>
              <a:rPr lang="tr-TR" sz="8000" dirty="0" err="1">
                <a:latin typeface="+mn-lt"/>
              </a:rPr>
              <a:t>Web’e</a:t>
            </a:r>
            <a:r>
              <a:rPr lang="tr-TR" sz="8000" dirty="0">
                <a:latin typeface="+mn-lt"/>
              </a:rPr>
              <a:t> Facebook, Amazon, Google ve </a:t>
            </a:r>
            <a:r>
              <a:rPr lang="tr-TR" sz="8000" dirty="0" err="1">
                <a:latin typeface="+mn-lt"/>
              </a:rPr>
              <a:t>Apple’ın</a:t>
            </a:r>
            <a:r>
              <a:rPr lang="tr-TR" sz="8000" dirty="0">
                <a:latin typeface="+mn-lt"/>
              </a:rPr>
              <a:t> oluşturduğu bu merkezi platformlar aracılığı ile ulaşmaya başladılar çünkü bu platformlar hem daha kullanışlı hem de fonksiyonu yüksek hizmetler veriyorlardı. Ticari kâr odaklı bu şirketlerin oluşturduğu ikinci katmana Web 2.0 deniyor.</a:t>
            </a:r>
          </a:p>
        </p:txBody>
      </p:sp>
      <p:sp>
        <p:nvSpPr>
          <p:cNvPr id="4" name="Title 1">
            <a:extLst>
              <a:ext uri="{FF2B5EF4-FFF2-40B4-BE49-F238E27FC236}">
                <a16:creationId xmlns:a16="http://schemas.microsoft.com/office/drawing/2014/main" id="{B42060BD-BE92-4818-83B5-B9ED38C523E3}"/>
              </a:ext>
            </a:extLst>
          </p:cNvPr>
          <p:cNvSpPr txBox="1">
            <a:spLocks/>
          </p:cNvSpPr>
          <p:nvPr/>
        </p:nvSpPr>
        <p:spPr>
          <a:xfrm>
            <a:off x="860692" y="4441476"/>
            <a:ext cx="10058400" cy="184502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tr-TR" sz="7800" dirty="0"/>
              <a:t>Web 3.0 – Dağıtık İnternet</a:t>
            </a:r>
          </a:p>
          <a:p>
            <a:r>
              <a:rPr lang="tr-TR" sz="3600" dirty="0">
                <a:latin typeface="+mn-lt"/>
              </a:rPr>
              <a:t>Makine öğrenimi ve yapay zeka </a:t>
            </a:r>
            <a:r>
              <a:rPr lang="tr-TR" sz="3600" dirty="0" err="1">
                <a:latin typeface="+mn-lt"/>
              </a:rPr>
              <a:t>atyapısına</a:t>
            </a:r>
            <a:r>
              <a:rPr lang="tr-TR" sz="3600" dirty="0">
                <a:latin typeface="+mn-lt"/>
              </a:rPr>
              <a:t> dayanmasının </a:t>
            </a:r>
            <a:r>
              <a:rPr lang="tr-TR" sz="3600" dirty="0" err="1">
                <a:latin typeface="+mn-lt"/>
              </a:rPr>
              <a:t>yanısıra</a:t>
            </a:r>
            <a:r>
              <a:rPr lang="tr-TR" sz="3600" dirty="0">
                <a:latin typeface="+mn-lt"/>
              </a:rPr>
              <a:t> interneti daha açık ve merkeziyetsiz hale getirmeyi de amaçlar. Mevcut çerçeve dahilinde kullanıcılar sistemlerinden geçen bilgileri izlemek için ağ sunucularına ve hücresel sunuculara ihtiyaç duyar. Dağıtılmış kayıt defteri teknolojilerinin gelişmesiyle bu durum yakında değişebilir ve kullanıcılar kendi verilerinin mülkiyetini kendi ellerine alabilir.</a:t>
            </a:r>
          </a:p>
        </p:txBody>
      </p:sp>
    </p:spTree>
    <p:extLst>
      <p:ext uri="{BB962C8B-B14F-4D97-AF65-F5344CB8AC3E}">
        <p14:creationId xmlns:p14="http://schemas.microsoft.com/office/powerpoint/2010/main" val="81978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383458" y="1330852"/>
            <a:ext cx="11680723" cy="5433741"/>
          </a:xfrm>
        </p:spPr>
        <p:txBody>
          <a:bodyPr>
            <a:normAutofit fontScale="90000"/>
          </a:bodyPr>
          <a:lstStyle/>
          <a:p>
            <a:pPr fontAlgn="base"/>
            <a:r>
              <a:rPr lang="tr-TR" sz="4400" b="1" dirty="0"/>
              <a:t>Web 3.0'ı öncekilerden üstün kılan nedir?</a:t>
            </a:r>
            <a:br>
              <a:rPr lang="tr-TR" b="1" dirty="0"/>
            </a:br>
            <a:r>
              <a:rPr lang="tr-TR" sz="2000" b="1" dirty="0"/>
              <a:t>Merkezi kontrol noktası olmaması:</a:t>
            </a:r>
            <a:r>
              <a:rPr lang="tr-TR" sz="2000" dirty="0"/>
              <a:t> Aracılar denklemden çıktığı için kullanıcı verisi aracılar tarafından kontrol edilemez. Bu da devletlerin ya da şirketlerin uygulayabileceği sansür riskini ve </a:t>
            </a:r>
            <a:r>
              <a:rPr lang="tr-TR" sz="2000" u="sng" dirty="0">
                <a:hlinkClick r:id="rId3"/>
              </a:rPr>
              <a:t>Hizmet Reddi (DoS) saldırılarının</a:t>
            </a:r>
            <a:r>
              <a:rPr lang="tr-TR" sz="2000" dirty="0"/>
              <a:t> etkisini azaltır.</a:t>
            </a:r>
            <a:br>
              <a:rPr lang="tr-TR" sz="2000" dirty="0"/>
            </a:br>
            <a:br>
              <a:rPr lang="tr-TR" sz="2000" dirty="0"/>
            </a:br>
            <a:r>
              <a:rPr lang="tr-TR" sz="2000" b="1" dirty="0"/>
              <a:t>Artan bilgi bağlantısallığı:</a:t>
            </a:r>
            <a:r>
              <a:rPr lang="tr-TR" sz="2000" dirty="0"/>
              <a:t> Daha fazla ürün internete bağlandıkça, daha büyük veri setleri analiz edilmek üzere daha fazla veriyi algoritmalara sunmaya başlar. Böylece algoritmalar bireysel kullanıcıların özel ihtiyaçlarına hitap eden daha doğru bilgileri ortaya çıkarabilir.</a:t>
            </a:r>
            <a:br>
              <a:rPr lang="tr-TR" sz="2000" dirty="0"/>
            </a:br>
            <a:br>
              <a:rPr lang="tr-TR" sz="2000" dirty="0"/>
            </a:br>
            <a:r>
              <a:rPr lang="tr-TR" sz="2000" b="1" dirty="0"/>
              <a:t>Daha verimli görüntüleme: </a:t>
            </a:r>
            <a:r>
              <a:rPr lang="tr-TR" sz="2000" dirty="0"/>
              <a:t> Eskiden arama motorlarını kullanırken en iyi sonuçları bulabilmek oldukça zordu. Fakat yıllar içinde bu motorların arama bağlamına ve meta verilere dayanarak semantik olarak daha alakalı sonuçlar getirme becerisi arttı. Böylece herhangi birinin oldukça kolay bir şekilde aradığı bilgiye ulaşmasını mümkün kılan daha rahat bir web görüntüleme deneyimi yaratıldı.</a:t>
            </a:r>
            <a:br>
              <a:rPr lang="tr-TR" sz="2000" dirty="0"/>
            </a:br>
            <a:r>
              <a:rPr lang="tr-TR" sz="2000" dirty="0"/>
              <a:t>Web 2.0 aynı zamanda sosyal işaretleme sistemlerini de getirdi fakat bunlar manipüle edilebilir. Daha zeki algoritmalarla, manipüle edilmiş sonuçlar yapay zeka tarafından filtrelenebilir.</a:t>
            </a:r>
            <a:br>
              <a:rPr lang="tr-TR" sz="2000" dirty="0"/>
            </a:br>
            <a:br>
              <a:rPr lang="tr-TR" sz="2000" dirty="0"/>
            </a:br>
            <a:r>
              <a:rPr lang="tr-TR" sz="2000" b="1" dirty="0"/>
              <a:t>Daha başarılı reklamlar ve pazarlama</a:t>
            </a:r>
            <a:r>
              <a:rPr lang="tr-TR" sz="2000" dirty="0"/>
              <a:t> Hiç kimse online reklam yağmuruna tutulmaktan hoşlanmaz. Fakat eğer reklamlar kişinin ilgilerine ve ihtiyaçlarına hitap ediyorsa, rahatsızlık vermek yerine faydalı olabilir. Web 3.0 daha zeki yapay zeka sistemlerini kullanarak reklamcılığı geliştirmeyi ve tüketici verisine dayanarak belirli kitleleri hedef almayı amaçlar.</a:t>
            </a:r>
            <a:br>
              <a:rPr lang="tr-TR" sz="2000" dirty="0"/>
            </a:br>
            <a:br>
              <a:rPr lang="tr-TR" sz="2000" dirty="0"/>
            </a:br>
            <a:r>
              <a:rPr lang="tr-TR" sz="2000" b="1" dirty="0"/>
              <a:t>Daha iyi müşteri desteği: </a:t>
            </a:r>
            <a:r>
              <a:rPr lang="tr-TR" sz="2000" dirty="0"/>
              <a:t> Konu web siteleri ve web uygulamaları olduğunda, daha iyi bir kullanıcı deneyimi için müşteri hizmetleri anahtar bir rol oynar. Fakat masrafı çok yüksek olduğu için başarı gösteren birçok web hizmeti müşteri hizmeti operasyonlarını benzer derecede ölçeklendirmeyi başaramaz. Aynı anda birden fazla müşteriyle konuşabilen daha zeki sohbet motorlarının kullanımıyla kullanıcılar destek birimleriyle etkileşim kurarken daha iyi bir deneyim yaşayabilir.</a:t>
            </a:r>
            <a:br>
              <a:rPr lang="tr-TR" dirty="0"/>
            </a:br>
            <a:br>
              <a:rPr lang="tr-TR" b="1" dirty="0"/>
            </a:br>
            <a:endParaRPr lang="tr-TR" dirty="0"/>
          </a:p>
        </p:txBody>
      </p:sp>
    </p:spTree>
    <p:extLst>
      <p:ext uri="{BB962C8B-B14F-4D97-AF65-F5344CB8AC3E}">
        <p14:creationId xmlns:p14="http://schemas.microsoft.com/office/powerpoint/2010/main" val="102359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427703" y="141149"/>
            <a:ext cx="10058400" cy="1371600"/>
          </a:xfrm>
        </p:spPr>
        <p:txBody>
          <a:bodyPr/>
          <a:lstStyle/>
          <a:p>
            <a:r>
              <a:rPr lang="tr-TR" dirty="0" err="1"/>
              <a:t>Blockchain</a:t>
            </a:r>
            <a:r>
              <a:rPr lang="tr-TR" dirty="0"/>
              <a:t> nedir?</a:t>
            </a:r>
          </a:p>
        </p:txBody>
      </p:sp>
      <p:sp>
        <p:nvSpPr>
          <p:cNvPr id="3" name="Rectangle 2">
            <a:extLst>
              <a:ext uri="{FF2B5EF4-FFF2-40B4-BE49-F238E27FC236}">
                <a16:creationId xmlns:a16="http://schemas.microsoft.com/office/drawing/2014/main" id="{5DC19863-815D-4832-8F8C-BAD908A37713}"/>
              </a:ext>
            </a:extLst>
          </p:cNvPr>
          <p:cNvSpPr/>
          <p:nvPr/>
        </p:nvSpPr>
        <p:spPr>
          <a:xfrm>
            <a:off x="609600" y="1203121"/>
            <a:ext cx="10903974" cy="2031325"/>
          </a:xfrm>
          <a:prstGeom prst="rect">
            <a:avLst/>
          </a:prstGeom>
        </p:spPr>
        <p:txBody>
          <a:bodyPr wrap="square">
            <a:spAutoFit/>
          </a:bodyPr>
          <a:lstStyle/>
          <a:p>
            <a:r>
              <a:rPr lang="tr-TR" b="1" dirty="0" err="1">
                <a:solidFill>
                  <a:srgbClr val="323232"/>
                </a:solidFill>
              </a:rPr>
              <a:t>Blockchain</a:t>
            </a:r>
            <a:r>
              <a:rPr lang="tr-TR" b="1" i="1" dirty="0">
                <a:solidFill>
                  <a:srgbClr val="323232"/>
                </a:solidFill>
              </a:rPr>
              <a:t>, </a:t>
            </a:r>
            <a:r>
              <a:rPr lang="tr-TR" dirty="0">
                <a:solidFill>
                  <a:srgbClr val="323232"/>
                </a:solidFill>
              </a:rPr>
              <a:t>global olarak paylaşılan, </a:t>
            </a:r>
            <a:r>
              <a:rPr lang="tr-TR" dirty="0" err="1">
                <a:solidFill>
                  <a:srgbClr val="323232"/>
                </a:solidFill>
              </a:rPr>
              <a:t>işlemsel</a:t>
            </a:r>
            <a:r>
              <a:rPr lang="tr-TR" dirty="0">
                <a:solidFill>
                  <a:srgbClr val="323232"/>
                </a:solidFill>
              </a:rPr>
              <a:t> bir </a:t>
            </a:r>
            <a:r>
              <a:rPr lang="tr-TR" dirty="0" err="1">
                <a:solidFill>
                  <a:srgbClr val="323232"/>
                </a:solidFill>
              </a:rPr>
              <a:t>veritabanıdır</a:t>
            </a:r>
            <a:r>
              <a:rPr lang="tr-TR" dirty="0">
                <a:solidFill>
                  <a:srgbClr val="323232"/>
                </a:solidFill>
              </a:rPr>
              <a:t>. Bu, herkesin sadece ağa katılarak </a:t>
            </a:r>
            <a:r>
              <a:rPr lang="tr-TR" dirty="0" err="1">
                <a:solidFill>
                  <a:srgbClr val="323232"/>
                </a:solidFill>
              </a:rPr>
              <a:t>veritabanındaki</a:t>
            </a:r>
            <a:r>
              <a:rPr lang="tr-TR" dirty="0">
                <a:solidFill>
                  <a:srgbClr val="323232"/>
                </a:solidFill>
              </a:rPr>
              <a:t> hareketlilikleri görebileceği anlamına gelir.</a:t>
            </a:r>
          </a:p>
          <a:p>
            <a:endParaRPr lang="tr-TR" dirty="0">
              <a:solidFill>
                <a:srgbClr val="323232"/>
              </a:solidFill>
            </a:endParaRPr>
          </a:p>
          <a:p>
            <a:r>
              <a:rPr lang="tr-TR" dirty="0">
                <a:solidFill>
                  <a:srgbClr val="323232"/>
                </a:solidFill>
              </a:rPr>
              <a:t>Bir</a:t>
            </a:r>
            <a:r>
              <a:rPr lang="tr-TR" b="1" i="1" dirty="0">
                <a:solidFill>
                  <a:srgbClr val="323232"/>
                </a:solidFill>
              </a:rPr>
              <a:t> </a:t>
            </a:r>
            <a:r>
              <a:rPr lang="tr-TR" dirty="0">
                <a:solidFill>
                  <a:srgbClr val="323232"/>
                </a:solidFill>
              </a:rPr>
              <a:t>iş ağındaki işlemlerin kaydedilmesi ve varlıkların takip edilmesi sürecini kolaylaştıran, paylaşılan ve üzerinde değişiklik yapılamayan bir büyük defterdir.  </a:t>
            </a:r>
            <a:r>
              <a:rPr lang="tr-TR" i="1" dirty="0">
                <a:solidFill>
                  <a:srgbClr val="323232"/>
                </a:solidFill>
              </a:rPr>
              <a:t>Varlıklar</a:t>
            </a:r>
            <a:r>
              <a:rPr lang="tr-TR" dirty="0">
                <a:solidFill>
                  <a:srgbClr val="323232"/>
                </a:solidFill>
              </a:rPr>
              <a:t> somut (ev, araba, nakit, toprak) veya soyut (fikri mülkiyet, patent, telif hakları, marka) olabilir. Değerli hemen hemen her şey bir </a:t>
            </a:r>
            <a:r>
              <a:rPr lang="tr-TR" dirty="0" err="1">
                <a:solidFill>
                  <a:srgbClr val="323232"/>
                </a:solidFill>
              </a:rPr>
              <a:t>blockchain</a:t>
            </a:r>
            <a:r>
              <a:rPr lang="tr-TR" dirty="0">
                <a:solidFill>
                  <a:srgbClr val="323232"/>
                </a:solidFill>
              </a:rPr>
              <a:t> ağında izlenebilir ve üzerinde işlem yapılabilir, bu da riski azaltır ve işe dahil olan tüm maliyetlerin düşürülmesini sağlar.</a:t>
            </a:r>
            <a:endParaRPr lang="tr-TR" dirty="0"/>
          </a:p>
        </p:txBody>
      </p:sp>
      <p:sp>
        <p:nvSpPr>
          <p:cNvPr id="7" name="Rectangle 6">
            <a:extLst>
              <a:ext uri="{FF2B5EF4-FFF2-40B4-BE49-F238E27FC236}">
                <a16:creationId xmlns:a16="http://schemas.microsoft.com/office/drawing/2014/main" id="{41759F26-0E6F-4675-A8D1-B323C55E2519}"/>
              </a:ext>
            </a:extLst>
          </p:cNvPr>
          <p:cNvSpPr/>
          <p:nvPr/>
        </p:nvSpPr>
        <p:spPr>
          <a:xfrm>
            <a:off x="609600" y="4729461"/>
            <a:ext cx="6096000" cy="1569660"/>
          </a:xfrm>
          <a:prstGeom prst="rect">
            <a:avLst/>
          </a:prstGeom>
        </p:spPr>
        <p:txBody>
          <a:bodyPr>
            <a:spAutoFit/>
          </a:bodyPr>
          <a:lstStyle/>
          <a:p>
            <a:pPr marL="285750" indent="-285750">
              <a:buFont typeface="Arial" panose="020B0604020202020204" pitchFamily="34" charset="0"/>
              <a:buChar char="•"/>
            </a:pPr>
            <a:r>
              <a:rPr lang="tr-TR" sz="2400" dirty="0" err="1"/>
              <a:t>Veritabanını</a:t>
            </a:r>
            <a:r>
              <a:rPr lang="tr-TR" sz="2400" dirty="0"/>
              <a:t> düzenlemenin yeni bir yolu.</a:t>
            </a:r>
          </a:p>
          <a:p>
            <a:pPr marL="285750" indent="-285750">
              <a:buFont typeface="Arial" panose="020B0604020202020204" pitchFamily="34" charset="0"/>
              <a:buChar char="•"/>
            </a:pPr>
            <a:r>
              <a:rPr lang="tr-TR" sz="2400" dirty="0"/>
              <a:t>Ağa göre değişen her şeyi saklayabilir.</a:t>
            </a:r>
          </a:p>
          <a:p>
            <a:pPr marL="285750" indent="-285750">
              <a:buFont typeface="Arial" panose="020B0604020202020204" pitchFamily="34" charset="0"/>
              <a:buChar char="•"/>
            </a:pPr>
            <a:r>
              <a:rPr lang="tr-TR" sz="2400" dirty="0"/>
              <a:t>Tüm veriler madde gibi bir blokta düzenlenir.</a:t>
            </a:r>
          </a:p>
          <a:p>
            <a:pPr marL="285750" indent="-285750">
              <a:buFont typeface="Arial" panose="020B0604020202020204" pitchFamily="34" charset="0"/>
              <a:buChar char="•"/>
            </a:pPr>
            <a:r>
              <a:rPr lang="tr-TR" sz="2400" dirty="0"/>
              <a:t>Yerel yönetim ortamı sağlamaz.</a:t>
            </a:r>
          </a:p>
        </p:txBody>
      </p:sp>
      <p:pic>
        <p:nvPicPr>
          <p:cNvPr id="1026" name="Picture 2" descr="Blockchain Teknolojisinin Etkileyeceği 5 Alan - İş&amp;#39;in Geleceği">
            <a:extLst>
              <a:ext uri="{FF2B5EF4-FFF2-40B4-BE49-F238E27FC236}">
                <a16:creationId xmlns:a16="http://schemas.microsoft.com/office/drawing/2014/main" id="{391FE5B4-8032-4918-94D0-192544E4C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810" y="3964153"/>
            <a:ext cx="4178046" cy="25068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ADEAEC-36A5-44A0-8446-26135FBD6EB5}"/>
              </a:ext>
            </a:extLst>
          </p:cNvPr>
          <p:cNvSpPr/>
          <p:nvPr/>
        </p:nvSpPr>
        <p:spPr>
          <a:xfrm>
            <a:off x="609600" y="3548654"/>
            <a:ext cx="6096000" cy="830997"/>
          </a:xfrm>
          <a:prstGeom prst="rect">
            <a:avLst/>
          </a:prstGeom>
        </p:spPr>
        <p:txBody>
          <a:bodyPr>
            <a:spAutoFit/>
          </a:bodyPr>
          <a:lstStyle/>
          <a:p>
            <a:r>
              <a:rPr lang="tr-TR" sz="2400" b="1" dirty="0"/>
              <a:t>İnternet</a:t>
            </a:r>
            <a:r>
              <a:rPr lang="tr-TR" sz="2400" dirty="0"/>
              <a:t>: Bilgi Paylaşım Protokolü</a:t>
            </a:r>
          </a:p>
          <a:p>
            <a:r>
              <a:rPr lang="tr-TR" sz="2400" b="1" dirty="0" err="1"/>
              <a:t>Blockchain</a:t>
            </a:r>
            <a:r>
              <a:rPr lang="tr-TR" sz="2400" dirty="0"/>
              <a:t>: Değerli Varlık Paylaşım </a:t>
            </a:r>
            <a:r>
              <a:rPr lang="tr-TR" sz="2400" dirty="0" err="1"/>
              <a:t>Protolü</a:t>
            </a:r>
            <a:endParaRPr lang="tr-TR" sz="2400" dirty="0"/>
          </a:p>
        </p:txBody>
      </p:sp>
    </p:spTree>
    <p:extLst>
      <p:ext uri="{BB962C8B-B14F-4D97-AF65-F5344CB8AC3E}">
        <p14:creationId xmlns:p14="http://schemas.microsoft.com/office/powerpoint/2010/main" val="7587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554736" y="235185"/>
            <a:ext cx="10058400" cy="1371600"/>
          </a:xfrm>
        </p:spPr>
        <p:txBody>
          <a:bodyPr/>
          <a:lstStyle/>
          <a:p>
            <a:r>
              <a:rPr lang="tr-TR" dirty="0"/>
              <a:t>Nasıl Çalışır?</a:t>
            </a:r>
          </a:p>
        </p:txBody>
      </p:sp>
      <p:pic>
        <p:nvPicPr>
          <p:cNvPr id="1026" name="Picture 2" descr="A simplified example of how blocks are chained to form a blockchain.... |  Download Scientific Diagram">
            <a:extLst>
              <a:ext uri="{FF2B5EF4-FFF2-40B4-BE49-F238E27FC236}">
                <a16:creationId xmlns:a16="http://schemas.microsoft.com/office/drawing/2014/main" id="{D003FC92-E644-450F-BDA0-88BC068B4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97" y="4242816"/>
            <a:ext cx="4856731" cy="23312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43F1A3-46E1-4B80-976D-5A7B184A449E}"/>
              </a:ext>
            </a:extLst>
          </p:cNvPr>
          <p:cNvSpPr/>
          <p:nvPr/>
        </p:nvSpPr>
        <p:spPr>
          <a:xfrm>
            <a:off x="554737" y="1285234"/>
            <a:ext cx="6406895" cy="3416320"/>
          </a:xfrm>
          <a:prstGeom prst="rect">
            <a:avLst/>
          </a:prstGeom>
        </p:spPr>
        <p:txBody>
          <a:bodyPr wrap="square">
            <a:spAutoFit/>
          </a:bodyPr>
          <a:lstStyle/>
          <a:p>
            <a:pPr marL="285750" indent="-285750">
              <a:buFont typeface="Arial" panose="020B0604020202020204" pitchFamily="34" charset="0"/>
              <a:buChar char="•"/>
            </a:pPr>
            <a:r>
              <a:rPr lang="tr-TR" dirty="0"/>
              <a:t>Blokları A4 kâğıtları gibi düşünün. Önce bir kâğıda ilk yapılan birkaç işlem yazılıyor.</a:t>
            </a:r>
          </a:p>
          <a:p>
            <a:pPr marL="285750" indent="-285750">
              <a:buFont typeface="Arial" panose="020B0604020202020204" pitchFamily="34" charset="0"/>
              <a:buChar char="•"/>
            </a:pPr>
            <a:r>
              <a:rPr lang="tr-TR" dirty="0"/>
              <a:t>Bu kâğıdın adı diyebileceğimiz özel bir sayı hesaplanıp üstüne yazılıyor</a:t>
            </a:r>
          </a:p>
          <a:p>
            <a:pPr marL="285750" indent="-285750">
              <a:buFont typeface="Arial" panose="020B0604020202020204" pitchFamily="34" charset="0"/>
              <a:buChar char="•"/>
            </a:pPr>
            <a:r>
              <a:rPr lang="tr-TR" dirty="0"/>
              <a:t>Hazırlanmış ilk sayfanın kopyaları tüm ağa dağıtılıyor.</a:t>
            </a:r>
          </a:p>
          <a:p>
            <a:pPr marL="285750" indent="-285750">
              <a:buFont typeface="Arial" panose="020B0604020202020204" pitchFamily="34" charset="0"/>
              <a:buChar char="•"/>
            </a:pPr>
            <a:r>
              <a:rPr lang="tr-TR" dirty="0"/>
              <a:t>Sonraki birkaç işlem başka bir kâğıda kaydedilip bu yeni kâğıdın üzerine “bu sayfadan önceki sayfa şuydu” etiketiyle bir önceki sayfanın adı yazılıyor.</a:t>
            </a:r>
          </a:p>
          <a:p>
            <a:pPr marL="285750" indent="-285750">
              <a:buFont typeface="Arial" panose="020B0604020202020204" pitchFamily="34" charset="0"/>
              <a:buChar char="•"/>
            </a:pPr>
            <a:r>
              <a:rPr lang="tr-TR" dirty="0"/>
              <a:t>Bu yeni hazırladığımız sayfanın kendi adı da hesaplanıyor.</a:t>
            </a:r>
          </a:p>
          <a:p>
            <a:pPr marL="285750" indent="-285750">
              <a:buFont typeface="Arial" panose="020B0604020202020204" pitchFamily="34" charset="0"/>
              <a:buChar char="•"/>
            </a:pPr>
            <a:r>
              <a:rPr lang="tr-TR" dirty="0"/>
              <a:t>Bu sayfa da dünya âleme duyuruluyor.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pic>
        <p:nvPicPr>
          <p:cNvPr id="4" name="Picture 3">
            <a:extLst>
              <a:ext uri="{FF2B5EF4-FFF2-40B4-BE49-F238E27FC236}">
                <a16:creationId xmlns:a16="http://schemas.microsoft.com/office/drawing/2014/main" id="{AB218A70-D7E8-4E81-B909-6A24860F2035}"/>
              </a:ext>
            </a:extLst>
          </p:cNvPr>
          <p:cNvPicPr>
            <a:picLocks noChangeAspect="1"/>
          </p:cNvPicPr>
          <p:nvPr/>
        </p:nvPicPr>
        <p:blipFill>
          <a:blip r:embed="rId3"/>
          <a:stretch>
            <a:fillRect/>
          </a:stretch>
        </p:blipFill>
        <p:spPr>
          <a:xfrm>
            <a:off x="6839633" y="402593"/>
            <a:ext cx="4962603" cy="6012597"/>
          </a:xfrm>
          <a:prstGeom prst="rect">
            <a:avLst/>
          </a:prstGeom>
        </p:spPr>
      </p:pic>
    </p:spTree>
    <p:extLst>
      <p:ext uri="{BB962C8B-B14F-4D97-AF65-F5344CB8AC3E}">
        <p14:creationId xmlns:p14="http://schemas.microsoft.com/office/powerpoint/2010/main" val="3552923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D83A-491E-4A9B-B3AD-0A57AEC7027F}"/>
              </a:ext>
            </a:extLst>
          </p:cNvPr>
          <p:cNvSpPr>
            <a:spLocks noGrp="1"/>
          </p:cNvSpPr>
          <p:nvPr>
            <p:ph type="title"/>
          </p:nvPr>
        </p:nvSpPr>
        <p:spPr>
          <a:xfrm>
            <a:off x="486698" y="141150"/>
            <a:ext cx="10058400" cy="1371600"/>
          </a:xfrm>
        </p:spPr>
        <p:txBody>
          <a:bodyPr/>
          <a:lstStyle/>
          <a:p>
            <a:r>
              <a:rPr lang="tr-TR" dirty="0"/>
              <a:t>Tarihçe</a:t>
            </a:r>
          </a:p>
        </p:txBody>
      </p:sp>
      <p:sp>
        <p:nvSpPr>
          <p:cNvPr id="3" name="TextBox 2">
            <a:extLst>
              <a:ext uri="{FF2B5EF4-FFF2-40B4-BE49-F238E27FC236}">
                <a16:creationId xmlns:a16="http://schemas.microsoft.com/office/drawing/2014/main" id="{5BAC21E0-1778-4A68-A2B4-E1B92646858D}"/>
              </a:ext>
            </a:extLst>
          </p:cNvPr>
          <p:cNvSpPr txBox="1"/>
          <p:nvPr/>
        </p:nvSpPr>
        <p:spPr>
          <a:xfrm>
            <a:off x="685801" y="1123868"/>
            <a:ext cx="10820398" cy="5355312"/>
          </a:xfrm>
          <a:prstGeom prst="rect">
            <a:avLst/>
          </a:prstGeom>
          <a:noFill/>
        </p:spPr>
        <p:txBody>
          <a:bodyPr wrap="square" rtlCol="0">
            <a:spAutoFit/>
          </a:bodyPr>
          <a:lstStyle/>
          <a:p>
            <a:pPr marL="285750" indent="-285750">
              <a:buFont typeface="Arial" panose="020B0604020202020204" pitchFamily="34" charset="0"/>
              <a:buChar char="•"/>
            </a:pPr>
            <a:r>
              <a:rPr lang="tr-TR" dirty="0"/>
              <a:t>1991 - Bilim adamları </a:t>
            </a:r>
            <a:r>
              <a:rPr lang="tr-TR" dirty="0" err="1"/>
              <a:t>Stuart</a:t>
            </a:r>
            <a:r>
              <a:rPr lang="tr-TR" dirty="0"/>
              <a:t> Haber ve W. </a:t>
            </a:r>
            <a:r>
              <a:rPr lang="tr-TR" dirty="0" err="1"/>
              <a:t>Scott</a:t>
            </a:r>
            <a:r>
              <a:rPr lang="tr-TR" dirty="0"/>
              <a:t> </a:t>
            </a:r>
            <a:r>
              <a:rPr lang="tr-TR" dirty="0" err="1"/>
              <a:t>Stornetta’nın</a:t>
            </a:r>
            <a:r>
              <a:rPr lang="tr-TR" dirty="0"/>
              <a:t> hesaplama açısından kullanışlı bir çözüm ile </a:t>
            </a:r>
            <a:r>
              <a:rPr lang="tr-TR" dirty="0" err="1"/>
              <a:t>blockchaini</a:t>
            </a:r>
            <a:r>
              <a:rPr lang="tr-TR" dirty="0"/>
              <a:t> dijital belgelerin zaman damgası ile kurcalanamaz veya geriye dönük olarak değiştirilememesi olarak tanımlamışlar, ancak bu teknoloji kullanılmamış ve patent </a:t>
            </a:r>
            <a:r>
              <a:rPr lang="tr-TR" dirty="0" err="1"/>
              <a:t>Bitcoin'in</a:t>
            </a:r>
            <a:r>
              <a:rPr lang="tr-TR" dirty="0"/>
              <a:t> başlangıcından dört yıl önce, 2004 yılında sona ermiştir.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2004 - Hal </a:t>
            </a:r>
            <a:r>
              <a:rPr lang="tr-TR" dirty="0" err="1"/>
              <a:t>Finney</a:t>
            </a:r>
            <a:r>
              <a:rPr lang="tr-TR" dirty="0"/>
              <a:t> (</a:t>
            </a:r>
            <a:r>
              <a:rPr lang="tr-TR" dirty="0" err="1"/>
              <a:t>Harold</a:t>
            </a:r>
            <a:r>
              <a:rPr lang="tr-TR" dirty="0"/>
              <a:t> Thomas </a:t>
            </a:r>
            <a:r>
              <a:rPr lang="tr-TR" dirty="0" err="1"/>
              <a:t>Finney</a:t>
            </a:r>
            <a:r>
              <a:rPr lang="tr-TR" dirty="0"/>
              <a:t> II), yeniden kullanılabilir iş ispatı olan </a:t>
            </a:r>
            <a:r>
              <a:rPr lang="tr-TR" dirty="0" err="1"/>
              <a:t>RPoW</a:t>
            </a:r>
            <a:r>
              <a:rPr lang="tr-TR" dirty="0"/>
              <a:t> adlı bir sistemi tanıtmış; bu sistem, değiştirilemez ve özgün bir </a:t>
            </a:r>
            <a:r>
              <a:rPr lang="tr-TR" dirty="0" err="1"/>
              <a:t>Hashcash</a:t>
            </a:r>
            <a:r>
              <a:rPr lang="tr-TR" dirty="0"/>
              <a:t> tabanlı iş ispatı </a:t>
            </a:r>
            <a:r>
              <a:rPr lang="tr-TR" dirty="0" err="1"/>
              <a:t>tokenı</a:t>
            </a:r>
            <a:r>
              <a:rPr lang="tr-TR" dirty="0"/>
              <a:t> alarak çalışmaya başlamış ve karşılığında kişiden kişiye aktarılabilen bir RSA imzalı </a:t>
            </a:r>
            <a:r>
              <a:rPr lang="tr-TR" dirty="0" err="1"/>
              <a:t>token</a:t>
            </a:r>
            <a:r>
              <a:rPr lang="tr-TR" dirty="0"/>
              <a:t> oluşturmuştur. </a:t>
            </a:r>
            <a:r>
              <a:rPr lang="tr-TR" dirty="0" err="1"/>
              <a:t>RPoW</a:t>
            </a:r>
            <a:r>
              <a:rPr lang="tr-TR" dirty="0"/>
              <a:t> </a:t>
            </a:r>
            <a:r>
              <a:rPr lang="tr-TR" dirty="0" err="1"/>
              <a:t>tokenı</a:t>
            </a:r>
            <a:r>
              <a:rPr lang="tr-TR" dirty="0"/>
              <a:t> kripto paranın tarihinde erken bir prototip ve önemli bir başlangıç adımı olarak düşünülebiliriz.</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2008 - </a:t>
            </a:r>
            <a:r>
              <a:rPr lang="tr-TR" dirty="0" err="1"/>
              <a:t>Bitcoin</a:t>
            </a:r>
            <a:r>
              <a:rPr lang="tr-TR" dirty="0"/>
              <a:t> olarak </a:t>
            </a:r>
            <a:r>
              <a:rPr lang="tr-TR" dirty="0" err="1"/>
              <a:t>adlandıralan</a:t>
            </a:r>
            <a:r>
              <a:rPr lang="tr-TR" dirty="0"/>
              <a:t> merkezi olmayan eşler arası elektronik bir para sistemini tanıtan </a:t>
            </a:r>
            <a:r>
              <a:rPr lang="tr-TR" dirty="0" err="1"/>
              <a:t>whitepaper</a:t>
            </a:r>
            <a:r>
              <a:rPr lang="tr-TR" dirty="0"/>
              <a:t>, bir kişi veya grup tarafından </a:t>
            </a:r>
            <a:r>
              <a:rPr lang="tr-TR" dirty="0" err="1"/>
              <a:t>Satoshi</a:t>
            </a:r>
            <a:r>
              <a:rPr lang="tr-TR" dirty="0"/>
              <a:t> </a:t>
            </a:r>
            <a:r>
              <a:rPr lang="tr-TR" dirty="0" err="1"/>
              <a:t>Nakamoto</a:t>
            </a:r>
            <a:r>
              <a:rPr lang="tr-TR" dirty="0"/>
              <a:t> adını kullanılarak bir </a:t>
            </a:r>
            <a:r>
              <a:rPr lang="tr-TR" dirty="0" err="1"/>
              <a:t>kriptografi</a:t>
            </a:r>
            <a:r>
              <a:rPr lang="tr-TR" dirty="0"/>
              <a:t> posta listesine gönderilmiştir. 3 Ocak 2009'da, </a:t>
            </a:r>
            <a:r>
              <a:rPr lang="tr-TR" dirty="0" err="1"/>
              <a:t>Bitcoin’in</a:t>
            </a:r>
            <a:r>
              <a:rPr lang="tr-TR" dirty="0"/>
              <a:t> ilk </a:t>
            </a:r>
            <a:r>
              <a:rPr lang="tr-TR" dirty="0" err="1"/>
              <a:t>bitcoin</a:t>
            </a:r>
            <a:r>
              <a:rPr lang="tr-TR" dirty="0"/>
              <a:t> bloğu </a:t>
            </a:r>
            <a:r>
              <a:rPr lang="tr-TR" dirty="0" err="1"/>
              <a:t>Satoshi</a:t>
            </a:r>
            <a:r>
              <a:rPr lang="tr-TR" dirty="0"/>
              <a:t> </a:t>
            </a:r>
            <a:r>
              <a:rPr lang="tr-TR" dirty="0" err="1"/>
              <a:t>Nakamoto</a:t>
            </a:r>
            <a:r>
              <a:rPr lang="tr-TR" dirty="0"/>
              <a:t> tarafından ortaya çıkarıldığında, ona 50 </a:t>
            </a:r>
            <a:r>
              <a:rPr lang="tr-TR" dirty="0" err="1"/>
              <a:t>bitcoin</a:t>
            </a:r>
            <a:r>
              <a:rPr lang="tr-TR" dirty="0"/>
              <a:t> kazandırdı. </a:t>
            </a:r>
            <a:r>
              <a:rPr lang="tr-TR" dirty="0" err="1"/>
              <a:t>Bitcoin'in</a:t>
            </a:r>
            <a:r>
              <a:rPr lang="tr-TR" dirty="0"/>
              <a:t> ilk alıcısı olan Hal </a:t>
            </a:r>
            <a:r>
              <a:rPr lang="tr-TR" dirty="0" err="1"/>
              <a:t>Finney</a:t>
            </a:r>
            <a:r>
              <a:rPr lang="tr-TR" dirty="0"/>
              <a:t>, 12 Ocak 2009 tarihinde dünyanın ilk </a:t>
            </a:r>
            <a:r>
              <a:rPr lang="tr-TR" dirty="0" err="1"/>
              <a:t>bitcoin</a:t>
            </a:r>
            <a:r>
              <a:rPr lang="tr-TR" dirty="0"/>
              <a:t> işleminde </a:t>
            </a:r>
            <a:r>
              <a:rPr lang="tr-TR" dirty="0" err="1"/>
              <a:t>Satoshi</a:t>
            </a:r>
            <a:r>
              <a:rPr lang="tr-TR" dirty="0"/>
              <a:t> </a:t>
            </a:r>
            <a:r>
              <a:rPr lang="tr-TR" dirty="0" err="1"/>
              <a:t>Nakamoto'dan</a:t>
            </a:r>
            <a:r>
              <a:rPr lang="tr-TR" dirty="0"/>
              <a:t> 10 </a:t>
            </a:r>
            <a:r>
              <a:rPr lang="tr-TR" dirty="0" err="1"/>
              <a:t>bitcoin</a:t>
            </a:r>
            <a:r>
              <a:rPr lang="tr-TR" dirty="0"/>
              <a:t> aldı.</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2013 - Bir programcı ve </a:t>
            </a:r>
            <a:r>
              <a:rPr lang="tr-TR" dirty="0" err="1"/>
              <a:t>Bitcoin</a:t>
            </a:r>
            <a:r>
              <a:rPr lang="tr-TR" dirty="0"/>
              <a:t> Dergisi'nin kurucularından biri olan </a:t>
            </a:r>
            <a:r>
              <a:rPr lang="tr-TR" dirty="0" err="1"/>
              <a:t>Vitalik</a:t>
            </a:r>
            <a:r>
              <a:rPr lang="tr-TR" dirty="0"/>
              <a:t> </a:t>
            </a:r>
            <a:r>
              <a:rPr lang="tr-TR" dirty="0" err="1"/>
              <a:t>Buterin</a:t>
            </a:r>
            <a:r>
              <a:rPr lang="tr-TR" dirty="0"/>
              <a:t>, </a:t>
            </a:r>
            <a:r>
              <a:rPr lang="tr-TR" dirty="0" err="1"/>
              <a:t>Bitcoin'in</a:t>
            </a:r>
            <a:r>
              <a:rPr lang="tr-TR" dirty="0"/>
              <a:t> merkezi olmayan uygulamalar oluşturabilmesi için bir betik diline ihtiyaç duyduğunu belirtti. Topluluk içinde anlaşmaya varamayan </a:t>
            </a:r>
            <a:r>
              <a:rPr lang="tr-TR" dirty="0" err="1"/>
              <a:t>Vitalik</a:t>
            </a:r>
            <a:r>
              <a:rPr lang="tr-TR" dirty="0"/>
              <a:t>, akıllı sözleşmeler olarak adlandırılan kodlama işlevi özelliği olan yeni dağıtık tabanlı bir </a:t>
            </a:r>
            <a:r>
              <a:rPr lang="tr-TR" dirty="0" err="1"/>
              <a:t>blockchain</a:t>
            </a:r>
            <a:r>
              <a:rPr lang="tr-TR" dirty="0"/>
              <a:t> hesaplama platformu olan </a:t>
            </a:r>
            <a:r>
              <a:rPr lang="tr-TR" dirty="0" err="1"/>
              <a:t>Ethereum'u</a:t>
            </a:r>
            <a:r>
              <a:rPr lang="tr-TR" dirty="0"/>
              <a:t> geliştirmeye başladı.</a:t>
            </a:r>
          </a:p>
        </p:txBody>
      </p:sp>
    </p:spTree>
    <p:extLst>
      <p:ext uri="{BB962C8B-B14F-4D97-AF65-F5344CB8AC3E}">
        <p14:creationId xmlns:p14="http://schemas.microsoft.com/office/powerpoint/2010/main" val="40677649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16c05727-aa75-4e4a-9b5f-8a80a1165891"/>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41243E30-12F4-4BE3-B27D-23AB115E9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3047</Words>
  <Application>Microsoft Office PowerPoint</Application>
  <PresentationFormat>Widescreen</PresentationFormat>
  <Paragraphs>215</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Garamond</vt:lpstr>
      <vt:lpstr>Open Sans</vt:lpstr>
      <vt:lpstr>TwitterChirp</vt:lpstr>
      <vt:lpstr>SavonVTI</vt:lpstr>
      <vt:lpstr>BLOCKCHAIN TEKNOLOJİSİ</vt:lpstr>
      <vt:lpstr>Genel Bilgilendirme</vt:lpstr>
      <vt:lpstr>Ders İçeriği</vt:lpstr>
      <vt:lpstr>Blockchain nedir?</vt:lpstr>
      <vt:lpstr>Web 1.0 – Salt Okunur Web 1970’lerde oluşturulan açık protokoller örneğin dosya yollamak, epostalar, ya da GPS -uydu ile coğrafi konum belirleme sistemi. Bir nevi Web’in altyapısı diyebileceğimiz bu sistemlerin ortak özelliği herkesin erişimine açık ve ücretsiz olmaları.</vt:lpstr>
      <vt:lpstr>Web 3.0'ı öncekilerden üstün kılan nedir? Merkezi kontrol noktası olmaması: Aracılar denklemden çıktığı için kullanıcı verisi aracılar tarafından kontrol edilemez. Bu da devletlerin ya da şirketlerin uygulayabileceği sansür riskini ve Hizmet Reddi (DoS) saldırılarının etkisini azaltır.  Artan bilgi bağlantısallığı: Daha fazla ürün internete bağlandıkça, daha büyük veri setleri analiz edilmek üzere daha fazla veriyi algoritmalara sunmaya başlar. Böylece algoritmalar bireysel kullanıcıların özel ihtiyaçlarına hitap eden daha doğru bilgileri ortaya çıkarabilir.  Daha verimli görüntüleme:  Eskiden arama motorlarını kullanırken en iyi sonuçları bulabilmek oldukça zordu. Fakat yıllar içinde bu motorların arama bağlamına ve meta verilere dayanarak semantik olarak daha alakalı sonuçlar getirme becerisi arttı. Böylece herhangi birinin oldukça kolay bir şekilde aradığı bilgiye ulaşmasını mümkün kılan daha rahat bir web görüntüleme deneyimi yaratıldı. Web 2.0 aynı zamanda sosyal işaretleme sistemlerini de getirdi fakat bunlar manipüle edilebilir. Daha zeki algoritmalarla, manipüle edilmiş sonuçlar yapay zeka tarafından filtrelenebilir.  Daha başarılı reklamlar ve pazarlama Hiç kimse online reklam yağmuruna tutulmaktan hoşlanmaz. Fakat eğer reklamlar kişinin ilgilerine ve ihtiyaçlarına hitap ediyorsa, rahatsızlık vermek yerine faydalı olabilir. Web 3.0 daha zeki yapay zeka sistemlerini kullanarak reklamcılığı geliştirmeyi ve tüketici verisine dayanarak belirli kitleleri hedef almayı amaçlar.  Daha iyi müşteri desteği:  Konu web siteleri ve web uygulamaları olduğunda, daha iyi bir kullanıcı deneyimi için müşteri hizmetleri anahtar bir rol oynar. Fakat masrafı çok yüksek olduğu için başarı gösteren birçok web hizmeti müşteri hizmeti operasyonlarını benzer derecede ölçeklendirmeyi başaramaz. Aynı anda birden fazla müşteriyle konuşabilen daha zeki sohbet motorlarının kullanımıyla kullanıcılar destek birimleriyle etkileşim kurarken daha iyi bir deneyim yaşayabilir.  </vt:lpstr>
      <vt:lpstr>Blockchain nedir?</vt:lpstr>
      <vt:lpstr>Nasıl Çalışır?</vt:lpstr>
      <vt:lpstr>Tarihçe</vt:lpstr>
      <vt:lpstr>Teknoloji Süreci</vt:lpstr>
      <vt:lpstr>Merkezden nasıl kurtuluruz?</vt:lpstr>
      <vt:lpstr>Denizyıldızı ve Örümcek: Lidersiz Örgütlerin Durdurulamaz Gücü</vt:lpstr>
      <vt:lpstr>Karma Şifreleme (hash cryptography)</vt:lpstr>
      <vt:lpstr>Değişmez defter (Immutable ledger)</vt:lpstr>
      <vt:lpstr>Dağıtık P2P Ağ (Distributed P2P network)</vt:lpstr>
      <vt:lpstr>Uzlaşma protokolü (Consensus Protocol)</vt:lpstr>
      <vt:lpstr>Madencilik (Mining)</vt:lpstr>
      <vt:lpstr>Örnek: Proof of Work</vt:lpstr>
      <vt:lpstr>Temel Öğeler</vt:lpstr>
      <vt:lpstr>Blockchain 1-2-3</vt:lpstr>
      <vt:lpstr>Avantajları</vt:lpstr>
      <vt:lpstr>Dezavantajları</vt:lpstr>
      <vt:lpstr>Blokzincir İhtiyacının Belirlenmesi</vt:lpstr>
      <vt:lpstr>Temel Zorluklar</vt:lpstr>
      <vt:lpstr>Teknik Zorluklar</vt:lpstr>
      <vt:lpstr>DOGE</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2021-07-27T18:43:06Z</dcterms:created>
  <dcterms:modified xsi:type="dcterms:W3CDTF">2021-10-07T19:52:44Z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382d3cec-d2a0-4e11-b004-c3f521df5e2e</vt:lpwstr>
  </property>
  <property fmtid="{D5CDD505-2E9C-101B-9397-08002B2CF9AE}" pid="4" name="TURKCELLCLASSIFICATION">
    <vt:lpwstr>TURKCELL DAHİLİ</vt:lpwstr>
  </property>
</Properties>
</file>